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300" r:id="rId3"/>
    <p:sldId id="301" r:id="rId4"/>
    <p:sldId id="308" r:id="rId5"/>
    <p:sldId id="264" r:id="rId6"/>
    <p:sldId id="302" r:id="rId7"/>
    <p:sldId id="303" r:id="rId8"/>
    <p:sldId id="304" r:id="rId9"/>
    <p:sldId id="305" r:id="rId10"/>
    <p:sldId id="274" r:id="rId11"/>
    <p:sldId id="287" r:id="rId12"/>
    <p:sldId id="286" r:id="rId13"/>
    <p:sldId id="294" r:id="rId14"/>
    <p:sldId id="298" r:id="rId15"/>
    <p:sldId id="288" r:id="rId16"/>
    <p:sldId id="310" r:id="rId17"/>
    <p:sldId id="289" r:id="rId18"/>
    <p:sldId id="297" r:id="rId19"/>
    <p:sldId id="306" r:id="rId20"/>
    <p:sldId id="307" r:id="rId21"/>
    <p:sldId id="295" r:id="rId22"/>
    <p:sldId id="309" r:id="rId23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2226" autoAdjust="0"/>
  </p:normalViewPr>
  <p:slideViewPr>
    <p:cSldViewPr>
      <p:cViewPr varScale="1">
        <p:scale>
          <a:sx n="61" d="100"/>
          <a:sy n="61" d="100"/>
        </p:scale>
        <p:origin x="109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8D611E-FB38-4D2A-B311-AED94C3E07AF}" type="datetimeFigureOut">
              <a:rPr lang="hu-HU" smtClean="0"/>
              <a:t>2017.04.25.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52C227-69E0-4F6E-9DDB-1FD2805CE15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31878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http://oradea.ro/pagina/istoria-orasului-oradea?limba=2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52C227-69E0-4F6E-9DDB-1FD2805CE155}" type="slidenum">
              <a:rPr lang="hu-HU" smtClean="0"/>
              <a:t>13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709036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F09BD-642A-4F91-9B0A-7247337BC74A}" type="datetimeFigureOut">
              <a:rPr lang="hu-HU" smtClean="0"/>
              <a:t>2017.04.25.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2BD3E-FB34-40AA-9BF5-4B539CF1FF8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50383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F09BD-642A-4F91-9B0A-7247337BC74A}" type="datetimeFigureOut">
              <a:rPr lang="hu-HU" smtClean="0"/>
              <a:t>2017.04.25.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2BD3E-FB34-40AA-9BF5-4B539CF1FF8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31512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F09BD-642A-4F91-9B0A-7247337BC74A}" type="datetimeFigureOut">
              <a:rPr lang="hu-HU" smtClean="0"/>
              <a:t>2017.04.25.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2BD3E-FB34-40AA-9BF5-4B539CF1FF8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72864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F09BD-642A-4F91-9B0A-7247337BC74A}" type="datetimeFigureOut">
              <a:rPr lang="hu-HU" smtClean="0"/>
              <a:t>2017.04.25.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2BD3E-FB34-40AA-9BF5-4B539CF1FF8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66855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F09BD-642A-4F91-9B0A-7247337BC74A}" type="datetimeFigureOut">
              <a:rPr lang="hu-HU" smtClean="0"/>
              <a:t>2017.04.25.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2BD3E-FB34-40AA-9BF5-4B539CF1FF8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78458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F09BD-642A-4F91-9B0A-7247337BC74A}" type="datetimeFigureOut">
              <a:rPr lang="hu-HU" smtClean="0"/>
              <a:t>2017.04.25.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2BD3E-FB34-40AA-9BF5-4B539CF1FF8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34010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F09BD-642A-4F91-9B0A-7247337BC74A}" type="datetimeFigureOut">
              <a:rPr lang="hu-HU" smtClean="0"/>
              <a:t>2017.04.25.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2BD3E-FB34-40AA-9BF5-4B539CF1FF8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1830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F09BD-642A-4F91-9B0A-7247337BC74A}" type="datetimeFigureOut">
              <a:rPr lang="hu-HU" smtClean="0"/>
              <a:t>2017.04.25.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2BD3E-FB34-40AA-9BF5-4B539CF1FF8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36160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F09BD-642A-4F91-9B0A-7247337BC74A}" type="datetimeFigureOut">
              <a:rPr lang="hu-HU" smtClean="0"/>
              <a:t>2017.04.25.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2BD3E-FB34-40AA-9BF5-4B539CF1FF8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45200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F09BD-642A-4F91-9B0A-7247337BC74A}" type="datetimeFigureOut">
              <a:rPr lang="hu-HU" smtClean="0"/>
              <a:t>2017.04.25.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2BD3E-FB34-40AA-9BF5-4B539CF1FF8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85848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F09BD-642A-4F91-9B0A-7247337BC74A}" type="datetimeFigureOut">
              <a:rPr lang="hu-HU" smtClean="0"/>
              <a:t>2017.04.25.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2BD3E-FB34-40AA-9BF5-4B539CF1FF8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22807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CF09BD-642A-4F91-9B0A-7247337BC74A}" type="datetimeFigureOut">
              <a:rPr lang="hu-HU" smtClean="0"/>
              <a:t>2017.04.25.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2BD3E-FB34-40AA-9BF5-4B539CF1FF8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0796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met.gov.hu/hatter_1/hatartalanul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764704"/>
            <a:ext cx="7772400" cy="3240359"/>
          </a:xfrm>
        </p:spPr>
        <p:txBody>
          <a:bodyPr>
            <a:noAutofit/>
          </a:bodyPr>
          <a:lstStyle/>
          <a:p>
            <a:r>
              <a:rPr lang="hu-HU" sz="3600" dirty="0" smtClean="0">
                <a:latin typeface="Georgia" pitchFamily="18" charset="0"/>
              </a:rPr>
              <a:t>A </a:t>
            </a:r>
            <a:r>
              <a:rPr lang="hu-HU" sz="3600" b="1" dirty="0" smtClean="0">
                <a:solidFill>
                  <a:schemeClr val="accent1"/>
                </a:solidFill>
                <a:latin typeface="Georgia" pitchFamily="18" charset="0"/>
              </a:rPr>
              <a:t>Határtalanul! program</a:t>
            </a:r>
            <a:r>
              <a:rPr lang="hu-HU" sz="3600" dirty="0" smtClean="0">
                <a:latin typeface="Georgia" pitchFamily="18" charset="0"/>
              </a:rPr>
              <a:t> </a:t>
            </a:r>
            <a:br>
              <a:rPr lang="hu-HU" sz="3600" dirty="0" smtClean="0">
                <a:latin typeface="Georgia" pitchFamily="18" charset="0"/>
              </a:rPr>
            </a:br>
            <a:r>
              <a:rPr lang="hu-HU" sz="3600" dirty="0" smtClean="0">
                <a:latin typeface="Georgia" pitchFamily="18" charset="0"/>
              </a:rPr>
              <a:t>keretében </a:t>
            </a:r>
            <a:r>
              <a:rPr lang="hu-HU" sz="3600" dirty="0" smtClean="0">
                <a:latin typeface="Georgia" pitchFamily="18" charset="0"/>
              </a:rPr>
              <a:t>magvalósított </a:t>
            </a:r>
            <a:r>
              <a:rPr lang="hu-HU" sz="3600" dirty="0">
                <a:latin typeface="Georgia" pitchFamily="18" charset="0"/>
              </a:rPr>
              <a:t/>
            </a:r>
            <a:br>
              <a:rPr lang="hu-HU" sz="3600" dirty="0">
                <a:latin typeface="Georgia" pitchFamily="18" charset="0"/>
              </a:rPr>
            </a:br>
            <a:r>
              <a:rPr lang="hu-HU" sz="3600" b="1" dirty="0" smtClean="0">
                <a:solidFill>
                  <a:schemeClr val="accent1"/>
                </a:solidFill>
                <a:latin typeface="Georgia" pitchFamily="18" charset="0"/>
              </a:rPr>
              <a:t>Dunán innen </a:t>
            </a:r>
            <a:r>
              <a:rPr lang="hu-HU" sz="3600" b="1" dirty="0">
                <a:solidFill>
                  <a:schemeClr val="accent1"/>
                </a:solidFill>
                <a:latin typeface="Georgia" pitchFamily="18" charset="0"/>
              </a:rPr>
              <a:t>– </a:t>
            </a:r>
            <a:r>
              <a:rPr lang="hu-HU" sz="3600" b="1" dirty="0" smtClean="0">
                <a:solidFill>
                  <a:schemeClr val="accent1"/>
                </a:solidFill>
                <a:latin typeface="Georgia" pitchFamily="18" charset="0"/>
              </a:rPr>
              <a:t>Királyhágón innen </a:t>
            </a:r>
            <a:r>
              <a:rPr lang="hu-HU" sz="3600" dirty="0">
                <a:latin typeface="Georgia" pitchFamily="18" charset="0"/>
              </a:rPr>
              <a:t/>
            </a:r>
            <a:br>
              <a:rPr lang="hu-HU" sz="3600" dirty="0">
                <a:latin typeface="Georgia" pitchFamily="18" charset="0"/>
              </a:rPr>
            </a:br>
            <a:r>
              <a:rPr lang="hu-HU" sz="3600" dirty="0">
                <a:latin typeface="Georgia" pitchFamily="18" charset="0"/>
              </a:rPr>
              <a:t>című </a:t>
            </a:r>
            <a:r>
              <a:rPr lang="hu-HU" sz="3600" dirty="0">
                <a:latin typeface="Georgia" pitchFamily="18" charset="0"/>
              </a:rPr>
              <a:t>pályázat </a:t>
            </a:r>
            <a:r>
              <a:rPr lang="hu-HU" sz="3600" dirty="0" smtClean="0">
                <a:latin typeface="Georgia" pitchFamily="18" charset="0"/>
              </a:rPr>
              <a:t>témanap </a:t>
            </a:r>
            <a:endParaRPr lang="hu-HU" sz="3600" dirty="0">
              <a:latin typeface="Georgia" pitchFamily="18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4365104"/>
            <a:ext cx="6400800" cy="1273696"/>
          </a:xfrm>
        </p:spPr>
        <p:txBody>
          <a:bodyPr/>
          <a:lstStyle/>
          <a:p>
            <a:r>
              <a:rPr lang="hu-HU" b="1" dirty="0" smtClean="0">
                <a:solidFill>
                  <a:srgbClr val="FF0000"/>
                </a:solidFill>
                <a:latin typeface="Georgia" pitchFamily="18" charset="0"/>
              </a:rPr>
              <a:t>2017. április 26.</a:t>
            </a:r>
            <a:endParaRPr lang="hu-H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618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hu-HU" sz="3600" b="1" dirty="0">
              <a:latin typeface="Georgia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>
              <a:latin typeface="Georgia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213" y="260649"/>
            <a:ext cx="9211725" cy="628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200"/>
            <a:ext cx="9144000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4120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600" b="1" dirty="0">
                <a:latin typeface="Georgia" panose="02040502050405020303" pitchFamily="18" charset="0"/>
              </a:rPr>
              <a:t>Partium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 smtClean="0">
                <a:solidFill>
                  <a:srgbClr val="0070C0"/>
                </a:solidFill>
                <a:latin typeface="Georgia" panose="02040502050405020303" pitchFamily="18" charset="0"/>
              </a:rPr>
              <a:t>Partium</a:t>
            </a:r>
            <a:r>
              <a:rPr lang="hu-HU" dirty="0" smtClean="0">
                <a:latin typeface="Georgia" panose="02040502050405020303" pitchFamily="18" charset="0"/>
              </a:rPr>
              <a:t> </a:t>
            </a:r>
            <a:r>
              <a:rPr lang="hu-HU" dirty="0">
                <a:latin typeface="Georgia" panose="02040502050405020303" pitchFamily="18" charset="0"/>
              </a:rPr>
              <a:t>= </a:t>
            </a:r>
            <a:r>
              <a:rPr lang="hu-HU" dirty="0" smtClean="0">
                <a:latin typeface="Georgia" panose="02040502050405020303" pitchFamily="18" charset="0"/>
              </a:rPr>
              <a:t>Részek</a:t>
            </a:r>
          </a:p>
          <a:p>
            <a:r>
              <a:rPr lang="hu-HU" dirty="0" smtClean="0">
                <a:latin typeface="Georgia" panose="02040502050405020303" pitchFamily="18" charset="0"/>
              </a:rPr>
              <a:t>A Magyar Királyság keleti részei – Mohács (</a:t>
            </a:r>
            <a:r>
              <a:rPr lang="hu-HU" dirty="0" smtClean="0">
                <a:solidFill>
                  <a:srgbClr val="FF0000"/>
                </a:solidFill>
                <a:latin typeface="Georgia" panose="02040502050405020303" pitchFamily="18" charset="0"/>
              </a:rPr>
              <a:t>1526</a:t>
            </a:r>
            <a:r>
              <a:rPr lang="hu-HU" dirty="0" smtClean="0">
                <a:latin typeface="Georgia" panose="02040502050405020303" pitchFamily="18" charset="0"/>
              </a:rPr>
              <a:t>) után –, </a:t>
            </a:r>
            <a:endParaRPr lang="hu-HU" dirty="0" smtClean="0">
              <a:latin typeface="Georgia" panose="02040502050405020303" pitchFamily="18" charset="0"/>
            </a:endParaRPr>
          </a:p>
          <a:p>
            <a:r>
              <a:rPr lang="hu-HU" dirty="0" smtClean="0">
                <a:latin typeface="Georgia" panose="02040502050405020303" pitchFamily="18" charset="0"/>
              </a:rPr>
              <a:t>melyeket </a:t>
            </a:r>
            <a:r>
              <a:rPr lang="hu-HU" dirty="0" smtClean="0">
                <a:latin typeface="Georgia" panose="02040502050405020303" pitchFamily="18" charset="0"/>
              </a:rPr>
              <a:t>az Erdélyi Fejedelemséghez kapcsoltak.</a:t>
            </a:r>
            <a:endParaRPr lang="hu-HU" dirty="0">
              <a:latin typeface="Georgia" panose="02040502050405020303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0"/>
            <a:ext cx="6557509" cy="6885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6266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375" y="333375"/>
            <a:ext cx="3905250" cy="619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253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72" y="274638"/>
            <a:ext cx="7913528" cy="5670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7244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875" y="561975"/>
            <a:ext cx="8096250" cy="573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32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600" b="1" dirty="0" smtClean="0">
                <a:latin typeface="Georgia" panose="02040502050405020303" pitchFamily="18" charset="0"/>
              </a:rPr>
              <a:t>Nagyvárad </a:t>
            </a:r>
            <a:endParaRPr lang="hu-HU" sz="3600" b="1" dirty="0">
              <a:latin typeface="Georgia" panose="02040502050405020303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hu-HU" sz="2800" dirty="0" smtClean="0">
                <a:latin typeface="Georgia" panose="02040502050405020303" pitchFamily="18" charset="0"/>
              </a:rPr>
              <a:t>románul </a:t>
            </a:r>
            <a:r>
              <a:rPr lang="hu-HU" sz="2800" i="1" dirty="0" err="1" smtClean="0">
                <a:latin typeface="Georgia" panose="02040502050405020303" pitchFamily="18" charset="0"/>
              </a:rPr>
              <a:t>Oradea</a:t>
            </a:r>
            <a:r>
              <a:rPr lang="hu-HU" sz="2800" dirty="0" smtClean="0">
                <a:latin typeface="Georgia" panose="02040502050405020303" pitchFamily="18" charset="0"/>
              </a:rPr>
              <a:t>, németül </a:t>
            </a:r>
            <a:r>
              <a:rPr lang="hu-HU" sz="2800" i="1" dirty="0" err="1" smtClean="0">
                <a:latin typeface="Georgia" panose="02040502050405020303" pitchFamily="18" charset="0"/>
              </a:rPr>
              <a:t>Grosswardein</a:t>
            </a:r>
            <a:r>
              <a:rPr lang="hu-HU" sz="2800" dirty="0" smtClean="0">
                <a:latin typeface="Georgia" panose="02040502050405020303" pitchFamily="18" charset="0"/>
              </a:rPr>
              <a:t>, </a:t>
            </a:r>
          </a:p>
          <a:p>
            <a:r>
              <a:rPr lang="hu-HU" sz="2800" dirty="0" err="1" smtClean="0">
                <a:latin typeface="Georgia" panose="02040502050405020303" pitchFamily="18" charset="0"/>
              </a:rPr>
              <a:t>municípium</a:t>
            </a:r>
            <a:r>
              <a:rPr lang="hu-HU" sz="2800" dirty="0" smtClean="0">
                <a:latin typeface="Georgia" panose="02040502050405020303" pitchFamily="18" charset="0"/>
              </a:rPr>
              <a:t> = MJV Romániában </a:t>
            </a:r>
          </a:p>
          <a:p>
            <a:r>
              <a:rPr lang="hu-HU" sz="2800" dirty="0" smtClean="0">
                <a:latin typeface="Georgia" panose="02040502050405020303" pitchFamily="18" charset="0"/>
              </a:rPr>
              <a:t>Bihar megye </a:t>
            </a:r>
            <a:r>
              <a:rPr lang="hu-HU" sz="2800" dirty="0" smtClean="0">
                <a:latin typeface="Georgia" panose="02040502050405020303" pitchFamily="18" charset="0"/>
              </a:rPr>
              <a:t>székhelye</a:t>
            </a:r>
            <a:endParaRPr lang="hu-HU" sz="2800" dirty="0">
              <a:latin typeface="Georgia" panose="02040502050405020303" pitchFamily="18" charset="0"/>
            </a:endParaRPr>
          </a:p>
          <a:p>
            <a:r>
              <a:rPr lang="hu-HU" sz="2800" dirty="0" smtClean="0">
                <a:latin typeface="Georgia" panose="02040502050405020303" pitchFamily="18" charset="0"/>
              </a:rPr>
              <a:t>Szent László király városa</a:t>
            </a:r>
          </a:p>
          <a:p>
            <a:r>
              <a:rPr lang="hu-HU" sz="2800" dirty="0" smtClean="0">
                <a:latin typeface="Georgia" panose="02040502050405020303" pitchFamily="18" charset="0"/>
              </a:rPr>
              <a:t>a </a:t>
            </a:r>
            <a:r>
              <a:rPr lang="hu-HU" sz="2800" dirty="0" err="1" smtClean="0">
                <a:latin typeface="Georgia" panose="02040502050405020303" pitchFamily="18" charset="0"/>
              </a:rPr>
              <a:t>Pece-parti</a:t>
            </a:r>
            <a:r>
              <a:rPr lang="hu-HU" sz="2800" dirty="0" smtClean="0">
                <a:latin typeface="Georgia" panose="02040502050405020303" pitchFamily="18" charset="0"/>
              </a:rPr>
              <a:t> Párizs </a:t>
            </a:r>
            <a:r>
              <a:rPr lang="hu-HU" sz="2800" i="1" dirty="0" smtClean="0">
                <a:latin typeface="Georgia" panose="02040502050405020303" pitchFamily="18" charset="0"/>
              </a:rPr>
              <a:t>(Ady)</a:t>
            </a:r>
          </a:p>
          <a:p>
            <a:endParaRPr lang="hu-HU" sz="2800" dirty="0" smtClean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142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3074" name="Picture 2" descr="https://upload.wikimedia.org/wikipedia/hu/timeline/97a047a8d453ac42d980287e5857511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91" y="1052736"/>
            <a:ext cx="8383018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1405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87757"/>
          </a:xfrm>
        </p:spPr>
        <p:txBody>
          <a:bodyPr>
            <a:normAutofit/>
          </a:bodyPr>
          <a:lstStyle/>
          <a:p>
            <a:r>
              <a:rPr lang="hu-HU" sz="3200" dirty="0" smtClean="0">
                <a:latin typeface="Georgia" panose="02040502050405020303" pitchFamily="18" charset="0"/>
              </a:rPr>
              <a:t>Nagyvárad vára</a:t>
            </a:r>
            <a:endParaRPr lang="hu-HU" sz="3200" dirty="0">
              <a:latin typeface="Georgia" panose="02040502050405020303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6" name="Picture 2" descr="https://upload.wikimedia.org/wikipedia/commons/thumb/b/b6/Cetatea_Oradea.jpg/800px-Cetatea_Orade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062395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978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dirty="0">
                <a:latin typeface="Georgia" panose="02040502050405020303" pitchFamily="18" charset="0"/>
              </a:rPr>
              <a:t>A városháza a Sebes-Körös partján</a:t>
            </a:r>
            <a:endParaRPr lang="hu-HU" sz="3200" dirty="0">
              <a:latin typeface="Georgia" panose="02040502050405020303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098" name="Picture 2" descr="A városháza a Sebes-Körös partjá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22393"/>
            <a:ext cx="6858691" cy="514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30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8" name="Picture 4" descr="András Nemes fénykép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38" y="498300"/>
            <a:ext cx="9144000" cy="6315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385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4000" b="1" dirty="0" smtClean="0">
                <a:latin typeface="Georgia" panose="02040502050405020303" pitchFamily="18" charset="0"/>
              </a:rPr>
              <a:t>A Határtalanul! program célja</a:t>
            </a:r>
            <a:endParaRPr lang="hu-HU" sz="4000" b="1" dirty="0">
              <a:latin typeface="Georgia" panose="02040502050405020303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hu-HU" dirty="0">
                <a:latin typeface="Georgia" panose="02040502050405020303" pitchFamily="18" charset="0"/>
                <a:hlinkClick r:id="rId2"/>
              </a:rPr>
              <a:t>http://</a:t>
            </a:r>
            <a:r>
              <a:rPr lang="hu-HU" dirty="0" smtClean="0">
                <a:latin typeface="Georgia" panose="02040502050405020303" pitchFamily="18" charset="0"/>
                <a:hlinkClick r:id="rId2"/>
              </a:rPr>
              <a:t>www.emet.gov.hu/hatter_1/hatartalanul</a:t>
            </a:r>
            <a:r>
              <a:rPr lang="hu-HU" dirty="0">
                <a:latin typeface="Georgia" panose="02040502050405020303" pitchFamily="18" charset="0"/>
              </a:rPr>
              <a:t> </a:t>
            </a:r>
            <a:endParaRPr lang="hu-HU" dirty="0" smtClean="0">
              <a:latin typeface="Georgia" panose="02040502050405020303" pitchFamily="18" charset="0"/>
            </a:endParaRPr>
          </a:p>
          <a:p>
            <a:r>
              <a:rPr lang="hu-HU" dirty="0" smtClean="0">
                <a:latin typeface="Georgia" panose="02040502050405020303" pitchFamily="18" charset="0"/>
              </a:rPr>
              <a:t>a </a:t>
            </a:r>
            <a:r>
              <a:rPr lang="hu-HU" dirty="0">
                <a:latin typeface="Georgia" panose="02040502050405020303" pitchFamily="18" charset="0"/>
              </a:rPr>
              <a:t>magyar-magyar kapcsolatok építése, személyes kapcsolatok kialakítása, elmélyítése. </a:t>
            </a:r>
            <a:endParaRPr lang="hu-HU" dirty="0" smtClean="0">
              <a:latin typeface="Georgia" panose="02040502050405020303" pitchFamily="18" charset="0"/>
            </a:endParaRPr>
          </a:p>
          <a:p>
            <a:r>
              <a:rPr lang="hu-HU" dirty="0" smtClean="0">
                <a:latin typeface="Georgia" panose="02040502050405020303" pitchFamily="18" charset="0"/>
              </a:rPr>
              <a:t>A </a:t>
            </a:r>
            <a:r>
              <a:rPr lang="hu-HU" dirty="0">
                <a:latin typeface="Georgia" panose="02040502050405020303" pitchFamily="18" charset="0"/>
              </a:rPr>
              <a:t>program a nemzetpolitikai célt fordítja le konkrét tapasztalatokra, azaz a </a:t>
            </a:r>
            <a:r>
              <a:rPr lang="hu-HU" b="1" dirty="0">
                <a:latin typeface="Georgia" panose="02040502050405020303" pitchFamily="18" charset="0"/>
              </a:rPr>
              <a:t>Határtalanul! a nemzeti összetartozás operatív programja</a:t>
            </a:r>
            <a:r>
              <a:rPr lang="hu-HU" dirty="0">
                <a:latin typeface="Georgia" panose="02040502050405020303" pitchFamily="18" charset="0"/>
              </a:rPr>
              <a:t>. </a:t>
            </a:r>
            <a:endParaRPr lang="hu-HU" dirty="0" smtClean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211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2050" name="Picture 2" descr="András Nemes fénykép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53" y="274638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514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200" dirty="0" smtClean="0">
                <a:latin typeface="Georgia" panose="02040502050405020303" pitchFamily="18" charset="0"/>
              </a:rPr>
              <a:t>Fekete Sas palota </a:t>
            </a:r>
            <a:endParaRPr lang="hu-HU" sz="3200" dirty="0">
              <a:latin typeface="Georgia" panose="02040502050405020303" pitchFamily="18" charset="0"/>
            </a:endParaRPr>
          </a:p>
        </p:txBody>
      </p:sp>
      <p:sp>
        <p:nvSpPr>
          <p:cNvPr id="4" name="Tartalom hely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2050" name="Picture 2" descr="Képtalálat a következőre: „nagyvárad sas palota”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92" y="1364195"/>
            <a:ext cx="7859216" cy="4997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Képtalálat a következőre: „nagyvárad sas palota”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5" y="1223930"/>
            <a:ext cx="7927619" cy="5334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0295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600" dirty="0" smtClean="0">
                <a:latin typeface="Georgia" panose="02040502050405020303" pitchFamily="18" charset="0"/>
              </a:rPr>
              <a:t>Ady Endre Elméleti Líceum</a:t>
            </a:r>
            <a:endParaRPr lang="hu-HU" sz="3600" dirty="0">
              <a:latin typeface="Georgia" panose="02040502050405020303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098" name="Picture 2" descr="https://lh3.googleusercontent.com/j4r3W0f8w4YahCrHJAPZVstjc9rBwjpL8Wd1qhexBrVsLVHJ-na5r1U051QyTRX_eBkgjFxex071Rkt_iZ2Bha7H1t6n5zOdWcUulkLGHXcAq3hMc42yAPtVU6pkUxtqPdI6Ug=w900-h638-n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088" y="1196752"/>
            <a:ext cx="7618400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lh3.googleusercontent.com/6o7ot3o1RtwgGAqWq-3mjl8bTa8rmpBMOWyLOob5_ZmalHvqRB0Gnuxj46KD5o_V5M09G7-AlUE8OrboV7d9q3oxzzWWaLBnuUhG7QHZJTTOHgOWwgIOGI4QrSXQY39Tb5Gd_A=w851-h638-n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9260" y="1196752"/>
            <a:ext cx="7205627" cy="5402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3923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>
                <a:latin typeface="Georgia" panose="02040502050405020303" pitchFamily="18" charset="0"/>
              </a:rPr>
              <a:t>Keretében </a:t>
            </a:r>
            <a:r>
              <a:rPr lang="hu-HU" dirty="0" err="1">
                <a:latin typeface="Georgia" panose="02040502050405020303" pitchFamily="18" charset="0"/>
              </a:rPr>
              <a:t>mo.-i</a:t>
            </a:r>
            <a:r>
              <a:rPr lang="hu-HU" dirty="0">
                <a:latin typeface="Georgia" panose="02040502050405020303" pitchFamily="18" charset="0"/>
              </a:rPr>
              <a:t> iskolák tanulói az állam támogatásával osztálykiránduláson </a:t>
            </a:r>
            <a:r>
              <a:rPr lang="hu-HU" dirty="0" smtClean="0">
                <a:latin typeface="Georgia" panose="02040502050405020303" pitchFamily="18" charset="0"/>
              </a:rPr>
              <a:t>vesznek </a:t>
            </a:r>
            <a:r>
              <a:rPr lang="hu-HU" dirty="0">
                <a:latin typeface="Georgia" panose="02040502050405020303" pitchFamily="18" charset="0"/>
              </a:rPr>
              <a:t>részt </a:t>
            </a:r>
            <a:endParaRPr lang="hu-HU" dirty="0" smtClean="0">
              <a:latin typeface="Georgia" panose="02040502050405020303" pitchFamily="18" charset="0"/>
            </a:endParaRPr>
          </a:p>
          <a:p>
            <a:r>
              <a:rPr lang="hu-HU" dirty="0" smtClean="0">
                <a:latin typeface="Georgia" panose="02040502050405020303" pitchFamily="18" charset="0"/>
              </a:rPr>
              <a:t>a </a:t>
            </a:r>
            <a:r>
              <a:rPr lang="hu-HU" dirty="0">
                <a:latin typeface="Georgia" panose="02040502050405020303" pitchFamily="18" charset="0"/>
              </a:rPr>
              <a:t>szomszédos országok magyarlakta területein, </a:t>
            </a:r>
            <a:endParaRPr lang="hu-HU" dirty="0" smtClean="0">
              <a:latin typeface="Georgia" panose="02040502050405020303" pitchFamily="18" charset="0"/>
            </a:endParaRPr>
          </a:p>
          <a:p>
            <a:r>
              <a:rPr lang="hu-HU" dirty="0" smtClean="0">
                <a:latin typeface="Georgia" panose="02040502050405020303" pitchFamily="18" charset="0"/>
              </a:rPr>
              <a:t>így </a:t>
            </a:r>
            <a:r>
              <a:rPr lang="hu-HU" dirty="0">
                <a:latin typeface="Georgia" panose="02040502050405020303" pitchFamily="18" charset="0"/>
              </a:rPr>
              <a:t>személyes tapasztalásokat szereznek a külhoni magyarságról.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167010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200" dirty="0" smtClean="0">
                <a:latin typeface="Georgia" panose="02040502050405020303" pitchFamily="18" charset="0"/>
              </a:rPr>
              <a:t>Szekszárd, 2017. március 9.</a:t>
            </a:r>
            <a:endParaRPr lang="hu-HU" sz="3200" dirty="0">
              <a:latin typeface="Georgia" panose="02040502050405020303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3074" name="Picture 2" descr="hatartalanu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9" y="1210657"/>
            <a:ext cx="9136012" cy="5242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9871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hu-HU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hu-HU" smtClean="0"/>
          </a:p>
        </p:txBody>
      </p:sp>
      <p:pic>
        <p:nvPicPr>
          <p:cNvPr id="1024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46050"/>
            <a:ext cx="8424863" cy="6510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67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600" b="1" dirty="0" smtClean="0">
                <a:latin typeface="Georgia" pitchFamily="18" charset="0"/>
              </a:rPr>
              <a:t>Trianon – </a:t>
            </a:r>
            <a:r>
              <a:rPr lang="hu-HU" sz="3600" b="1" dirty="0" smtClean="0">
                <a:solidFill>
                  <a:srgbClr val="FF0000"/>
                </a:solidFill>
                <a:latin typeface="Georgia" pitchFamily="18" charset="0"/>
              </a:rPr>
              <a:t>1920. VI. 4.</a:t>
            </a:r>
            <a:endParaRPr lang="hu-HU" sz="3600" b="1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536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b="1" dirty="0" smtClean="0">
                <a:latin typeface="Georgia" pitchFamily="18" charset="0"/>
              </a:rPr>
              <a:t>Területi veszteségek:</a:t>
            </a:r>
          </a:p>
          <a:p>
            <a:r>
              <a:rPr lang="hu-HU" dirty="0" err="1">
                <a:latin typeface="Georgia" pitchFamily="18" charset="0"/>
                <a:cs typeface="Arial" charset="0"/>
              </a:rPr>
              <a:t>Mo</a:t>
            </a:r>
            <a:r>
              <a:rPr lang="hu-HU" dirty="0">
                <a:latin typeface="Georgia" pitchFamily="18" charset="0"/>
                <a:cs typeface="Arial" charset="0"/>
              </a:rPr>
              <a:t>. </a:t>
            </a:r>
            <a:r>
              <a:rPr lang="hu-HU" dirty="0" smtClean="0">
                <a:latin typeface="Georgia" pitchFamily="18" charset="0"/>
                <a:cs typeface="Arial" charset="0"/>
              </a:rPr>
              <a:t>területe (Horvát-Szlavónország </a:t>
            </a:r>
            <a:r>
              <a:rPr lang="hu-HU" dirty="0">
                <a:latin typeface="Georgia" pitchFamily="18" charset="0"/>
                <a:cs typeface="Arial" charset="0"/>
              </a:rPr>
              <a:t>nélkül): </a:t>
            </a:r>
            <a:r>
              <a:rPr lang="hu-HU" dirty="0" smtClean="0">
                <a:latin typeface="Georgia" pitchFamily="18" charset="0"/>
                <a:cs typeface="Arial" charset="0"/>
              </a:rPr>
              <a:t>282 ezer </a:t>
            </a:r>
            <a:r>
              <a:rPr lang="hu-HU" dirty="0">
                <a:latin typeface="Georgia" pitchFamily="18" charset="0"/>
                <a:cs typeface="Arial" charset="0"/>
              </a:rPr>
              <a:t>km</a:t>
            </a:r>
            <a:r>
              <a:rPr lang="en-US" dirty="0">
                <a:latin typeface="Georgia" pitchFamily="18" charset="0"/>
                <a:cs typeface="Arial" charset="0"/>
              </a:rPr>
              <a:t>²</a:t>
            </a:r>
            <a:r>
              <a:rPr lang="hu-HU" dirty="0">
                <a:latin typeface="Georgia" pitchFamily="18" charset="0"/>
                <a:cs typeface="Arial" charset="0"/>
              </a:rPr>
              <a:t> </a:t>
            </a:r>
            <a:r>
              <a:rPr lang="hu-HU" dirty="0">
                <a:cs typeface="Arial" charset="0"/>
              </a:rPr>
              <a:t>→</a:t>
            </a:r>
            <a:r>
              <a:rPr lang="hu-HU" dirty="0">
                <a:latin typeface="Georgia" pitchFamily="18" charset="0"/>
                <a:cs typeface="Arial" charset="0"/>
              </a:rPr>
              <a:t> </a:t>
            </a:r>
            <a:r>
              <a:rPr lang="hu-HU" dirty="0" smtClean="0">
                <a:latin typeface="Georgia" pitchFamily="18" charset="0"/>
                <a:cs typeface="Arial" charset="0"/>
              </a:rPr>
              <a:t>93 ezer </a:t>
            </a:r>
            <a:r>
              <a:rPr lang="hu-HU" dirty="0">
                <a:latin typeface="Georgia" pitchFamily="18" charset="0"/>
                <a:cs typeface="Arial" charset="0"/>
              </a:rPr>
              <a:t>km</a:t>
            </a:r>
            <a:r>
              <a:rPr lang="en-US" dirty="0">
                <a:latin typeface="Georgia" pitchFamily="18" charset="0"/>
                <a:cs typeface="Arial" charset="0"/>
              </a:rPr>
              <a:t>²</a:t>
            </a:r>
            <a:r>
              <a:rPr lang="hu-HU" dirty="0">
                <a:latin typeface="Georgia" pitchFamily="18" charset="0"/>
                <a:cs typeface="Arial" charset="0"/>
              </a:rPr>
              <a:t> (</a:t>
            </a:r>
            <a:r>
              <a:rPr lang="hu-HU" dirty="0">
                <a:solidFill>
                  <a:schemeClr val="accent1"/>
                </a:solidFill>
                <a:latin typeface="Georgia" pitchFamily="18" charset="0"/>
                <a:cs typeface="Arial" charset="0"/>
              </a:rPr>
              <a:t>az ország 1/3-a maradt</a:t>
            </a:r>
            <a:r>
              <a:rPr lang="hu-HU" dirty="0" smtClean="0">
                <a:latin typeface="Georgia" pitchFamily="18" charset="0"/>
                <a:cs typeface="Arial" charset="0"/>
              </a:rPr>
              <a:t>).</a:t>
            </a:r>
            <a:endParaRPr lang="hu-HU" dirty="0">
              <a:latin typeface="Georgia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984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hu-HU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hu-HU" smtClean="0"/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88913"/>
            <a:ext cx="6140450" cy="648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264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600" b="1" dirty="0" smtClean="0">
                <a:latin typeface="Georgia" pitchFamily="18" charset="0"/>
              </a:rPr>
              <a:t>Trianon – </a:t>
            </a:r>
            <a:r>
              <a:rPr lang="hu-HU" sz="3600" b="1" dirty="0" smtClean="0">
                <a:solidFill>
                  <a:srgbClr val="FF0000"/>
                </a:solidFill>
                <a:latin typeface="Georgia" pitchFamily="18" charset="0"/>
              </a:rPr>
              <a:t>1920. VI. 4.</a:t>
            </a:r>
            <a:endParaRPr lang="hu-HU" sz="3600" b="1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384176"/>
            <a:ext cx="8229600" cy="4925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b="1" dirty="0" smtClean="0">
                <a:latin typeface="Georgia" pitchFamily="18" charset="0"/>
              </a:rPr>
              <a:t>A lakosság elvesztése:</a:t>
            </a:r>
          </a:p>
          <a:p>
            <a:r>
              <a:rPr lang="hu-HU" dirty="0" err="1" smtClean="0">
                <a:latin typeface="Georgia" pitchFamily="18" charset="0"/>
              </a:rPr>
              <a:t>Mo</a:t>
            </a:r>
            <a:r>
              <a:rPr lang="hu-HU" dirty="0" smtClean="0">
                <a:latin typeface="Georgia" pitchFamily="18" charset="0"/>
              </a:rPr>
              <a:t>. lakossága (</a:t>
            </a:r>
            <a:r>
              <a:rPr lang="hu-HU" dirty="0" err="1" smtClean="0">
                <a:latin typeface="Georgia" pitchFamily="18" charset="0"/>
              </a:rPr>
              <a:t>Horváto</a:t>
            </a:r>
            <a:r>
              <a:rPr lang="hu-HU" dirty="0" smtClean="0">
                <a:latin typeface="Georgia" pitchFamily="18" charset="0"/>
              </a:rPr>
              <a:t>. </a:t>
            </a:r>
            <a:r>
              <a:rPr lang="hu-HU" dirty="0">
                <a:latin typeface="Georgia" pitchFamily="18" charset="0"/>
              </a:rPr>
              <a:t>nélkül) 18,2 </a:t>
            </a:r>
            <a:r>
              <a:rPr lang="hu-HU" dirty="0" smtClean="0">
                <a:latin typeface="Georgia" pitchFamily="18" charset="0"/>
              </a:rPr>
              <a:t>M </a:t>
            </a:r>
            <a:r>
              <a:rPr lang="hu-HU" dirty="0">
                <a:latin typeface="Georgia" pitchFamily="18" charset="0"/>
              </a:rPr>
              <a:t>fő (</a:t>
            </a:r>
            <a:r>
              <a:rPr lang="hu-HU" dirty="0">
                <a:solidFill>
                  <a:srgbClr val="FF0000"/>
                </a:solidFill>
                <a:latin typeface="Georgia" pitchFamily="18" charset="0"/>
              </a:rPr>
              <a:t>1910</a:t>
            </a:r>
            <a:r>
              <a:rPr lang="hu-HU" dirty="0" smtClean="0">
                <a:latin typeface="Georgia" pitchFamily="18" charset="0"/>
              </a:rPr>
              <a:t>) </a:t>
            </a:r>
            <a:r>
              <a:rPr lang="hu-HU" dirty="0" smtClean="0">
                <a:latin typeface="Georgia" pitchFamily="18" charset="0"/>
                <a:sym typeface="Wingdings" pitchFamily="2" charset="2"/>
              </a:rPr>
              <a:t> </a:t>
            </a:r>
            <a:r>
              <a:rPr lang="hu-HU" dirty="0">
                <a:latin typeface="Georgia" pitchFamily="18" charset="0"/>
              </a:rPr>
              <a:t>7,6 </a:t>
            </a:r>
            <a:r>
              <a:rPr lang="hu-HU" dirty="0" smtClean="0">
                <a:latin typeface="Georgia" pitchFamily="18" charset="0"/>
              </a:rPr>
              <a:t>M </a:t>
            </a:r>
            <a:r>
              <a:rPr lang="hu-HU" dirty="0">
                <a:latin typeface="Georgia" pitchFamily="18" charset="0"/>
              </a:rPr>
              <a:t>fő (</a:t>
            </a:r>
            <a:r>
              <a:rPr lang="hu-HU" dirty="0">
                <a:solidFill>
                  <a:srgbClr val="FF0000"/>
                </a:solidFill>
                <a:latin typeface="Georgia" pitchFamily="18" charset="0"/>
              </a:rPr>
              <a:t>1920</a:t>
            </a:r>
            <a:r>
              <a:rPr lang="hu-HU" dirty="0" smtClean="0">
                <a:latin typeface="Georgia" pitchFamily="18" charset="0"/>
              </a:rPr>
              <a:t>).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hu-HU" b="1" dirty="0" smtClean="0">
                <a:latin typeface="Georgia" pitchFamily="18" charset="0"/>
              </a:rPr>
              <a:t>A magyarok száma</a:t>
            </a:r>
            <a:r>
              <a:rPr lang="hu-HU" dirty="0" smtClean="0">
                <a:latin typeface="Georgia" pitchFamily="18" charset="0"/>
              </a:rPr>
              <a:t> a Kárpát-medencében (</a:t>
            </a:r>
            <a:r>
              <a:rPr lang="hu-HU" dirty="0" smtClean="0">
                <a:solidFill>
                  <a:srgbClr val="FF0000"/>
                </a:solidFill>
                <a:latin typeface="Georgia" pitchFamily="18" charset="0"/>
              </a:rPr>
              <a:t>1910</a:t>
            </a:r>
            <a:r>
              <a:rPr lang="hu-HU" dirty="0" smtClean="0">
                <a:latin typeface="Georgia" pitchFamily="18" charset="0"/>
              </a:rPr>
              <a:t>) ~ </a:t>
            </a:r>
            <a:r>
              <a:rPr lang="hu-HU" dirty="0">
                <a:latin typeface="Georgia" pitchFamily="18" charset="0"/>
              </a:rPr>
              <a:t>10 </a:t>
            </a:r>
            <a:r>
              <a:rPr lang="hu-HU" dirty="0" smtClean="0">
                <a:latin typeface="Georgia" pitchFamily="18" charset="0"/>
              </a:rPr>
              <a:t>M fő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hu-HU" dirty="0" smtClean="0">
                <a:cs typeface="Arial" charset="0"/>
              </a:rPr>
              <a:t>→</a:t>
            </a:r>
            <a:r>
              <a:rPr lang="hu-HU" dirty="0" smtClean="0">
                <a:latin typeface="Georgia" pitchFamily="18" charset="0"/>
              </a:rPr>
              <a:t> </a:t>
            </a:r>
            <a:r>
              <a:rPr lang="hu-HU" dirty="0" smtClean="0">
                <a:solidFill>
                  <a:srgbClr val="FF0000"/>
                </a:solidFill>
                <a:latin typeface="Georgia" pitchFamily="18" charset="0"/>
              </a:rPr>
              <a:t>1920</a:t>
            </a:r>
            <a:r>
              <a:rPr lang="hu-HU" dirty="0" smtClean="0">
                <a:latin typeface="Georgia" pitchFamily="18" charset="0"/>
              </a:rPr>
              <a:t>, </a:t>
            </a:r>
            <a:r>
              <a:rPr lang="hu-HU" dirty="0" err="1" smtClean="0">
                <a:latin typeface="Georgia" pitchFamily="18" charset="0"/>
              </a:rPr>
              <a:t>Mo</a:t>
            </a:r>
            <a:r>
              <a:rPr lang="hu-HU" dirty="0" smtClean="0">
                <a:latin typeface="Georgia" pitchFamily="18" charset="0"/>
              </a:rPr>
              <a:t>.: </a:t>
            </a:r>
            <a:r>
              <a:rPr lang="hu-HU" dirty="0">
                <a:latin typeface="Georgia" pitchFamily="18" charset="0"/>
              </a:rPr>
              <a:t>6,7 </a:t>
            </a:r>
            <a:r>
              <a:rPr lang="hu-HU" dirty="0" smtClean="0">
                <a:latin typeface="Georgia" pitchFamily="18" charset="0"/>
              </a:rPr>
              <a:t>M fő;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hu-HU" dirty="0" smtClean="0">
                <a:latin typeface="Georgia" pitchFamily="18" charset="0"/>
              </a:rPr>
              <a:t>+ az utódállamokban: </a:t>
            </a:r>
            <a:r>
              <a:rPr lang="hu-HU" dirty="0">
                <a:latin typeface="Georgia" pitchFamily="18" charset="0"/>
              </a:rPr>
              <a:t>3,</a:t>
            </a:r>
            <a:r>
              <a:rPr lang="hu-HU" dirty="0" err="1">
                <a:latin typeface="Georgia" pitchFamily="18" charset="0"/>
              </a:rPr>
              <a:t>3</a:t>
            </a:r>
            <a:r>
              <a:rPr lang="hu-HU" dirty="0">
                <a:latin typeface="Georgia" pitchFamily="18" charset="0"/>
              </a:rPr>
              <a:t> M fő</a:t>
            </a:r>
            <a:r>
              <a:rPr lang="hu-HU" dirty="0" smtClean="0">
                <a:latin typeface="Georgia" pitchFamily="18" charset="0"/>
              </a:rPr>
              <a:t> (a </a:t>
            </a:r>
            <a:r>
              <a:rPr lang="hu-HU" dirty="0">
                <a:latin typeface="Georgia" pitchFamily="18" charset="0"/>
              </a:rPr>
              <a:t>magyarság 1/3-a, sőt! többségük az új határvonalak </a:t>
            </a:r>
            <a:r>
              <a:rPr lang="hu-HU" dirty="0" smtClean="0">
                <a:latin typeface="Georgia" pitchFamily="18" charset="0"/>
              </a:rPr>
              <a:t>mellett)! </a:t>
            </a:r>
            <a:endParaRPr lang="hu-HU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258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802"/>
            <a:ext cx="8109802" cy="6847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5883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2457</TotalTime>
  <Words>222</Words>
  <Application>Microsoft Office PowerPoint</Application>
  <PresentationFormat>Diavetítés a képernyőre (4:3 oldalarány)</PresentationFormat>
  <Paragraphs>35</Paragraphs>
  <Slides>22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22</vt:i4>
      </vt:variant>
    </vt:vector>
  </HeadingPairs>
  <TitlesOfParts>
    <vt:vector size="27" baseType="lpstr">
      <vt:lpstr>Arial</vt:lpstr>
      <vt:lpstr>Calibri</vt:lpstr>
      <vt:lpstr>Georgia</vt:lpstr>
      <vt:lpstr>Wingdings</vt:lpstr>
      <vt:lpstr>Office-téma</vt:lpstr>
      <vt:lpstr>A Határtalanul! program  keretében magvalósított  Dunán innen – Királyhágón innen  című pályázat témanap </vt:lpstr>
      <vt:lpstr>A Határtalanul! program célja</vt:lpstr>
      <vt:lpstr>PowerPoint bemutató</vt:lpstr>
      <vt:lpstr>Szekszárd, 2017. március 9.</vt:lpstr>
      <vt:lpstr>PowerPoint bemutató</vt:lpstr>
      <vt:lpstr>Trianon – 1920. VI. 4.</vt:lpstr>
      <vt:lpstr>PowerPoint bemutató</vt:lpstr>
      <vt:lpstr>Trianon – 1920. VI. 4.</vt:lpstr>
      <vt:lpstr>PowerPoint bemutató</vt:lpstr>
      <vt:lpstr>PowerPoint bemutató</vt:lpstr>
      <vt:lpstr>Partium</vt:lpstr>
      <vt:lpstr>PowerPoint bemutató</vt:lpstr>
      <vt:lpstr>PowerPoint bemutató</vt:lpstr>
      <vt:lpstr>PowerPoint bemutató</vt:lpstr>
      <vt:lpstr>Nagyvárad </vt:lpstr>
      <vt:lpstr>PowerPoint bemutató</vt:lpstr>
      <vt:lpstr>Nagyvárad vára</vt:lpstr>
      <vt:lpstr>A városháza a Sebes-Körös partján</vt:lpstr>
      <vt:lpstr>PowerPoint bemutató</vt:lpstr>
      <vt:lpstr>PowerPoint bemutató</vt:lpstr>
      <vt:lpstr>Fekete Sas palota </vt:lpstr>
      <vt:lpstr>Ady Endre Elméleti Líceum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Történelem bemutató óra a Bethlen Gábor Zrt. „Határtalanul!” pályázatának keretében magvalósítandó  „Szekszárdról a Délvidékre”  című program megvalósítására a 2012/2013. tanévben</dc:title>
  <dc:creator>TIOP</dc:creator>
  <cp:lastModifiedBy>Szavári Attila</cp:lastModifiedBy>
  <cp:revision>99</cp:revision>
  <dcterms:created xsi:type="dcterms:W3CDTF">2013-03-10T13:15:13Z</dcterms:created>
  <dcterms:modified xsi:type="dcterms:W3CDTF">2017-04-25T20:30:50Z</dcterms:modified>
</cp:coreProperties>
</file>