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6" r:id="rId6"/>
    <p:sldId id="258" r:id="rId7"/>
    <p:sldId id="265" r:id="rId8"/>
    <p:sldId id="264" r:id="rId9"/>
    <p:sldId id="267" r:id="rId10"/>
    <p:sldId id="278" r:id="rId11"/>
    <p:sldId id="263" r:id="rId12"/>
    <p:sldId id="268" r:id="rId13"/>
    <p:sldId id="269" r:id="rId14"/>
    <p:sldId id="270" r:id="rId15"/>
    <p:sldId id="279" r:id="rId16"/>
    <p:sldId id="274" r:id="rId17"/>
    <p:sldId id="275" r:id="rId18"/>
    <p:sldId id="276" r:id="rId19"/>
    <p:sldId id="277" r:id="rId20"/>
    <p:sldId id="280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83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766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217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92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168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3118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642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69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311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3820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705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EEECE-C868-4195-8B8C-7F7CC91A2955}" type="datetimeFigureOut">
              <a:rPr lang="hu-HU" smtClean="0"/>
              <a:t>2017.10.23.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9D005-E4E9-4C95-A22E-1F5F1C1E1F5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911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13" Type="http://schemas.openxmlformats.org/officeDocument/2006/relationships/image" Target="../media/image43.jpg"/><Relationship Id="rId3" Type="http://schemas.openxmlformats.org/officeDocument/2006/relationships/image" Target="../media/image5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jpeg"/><Relationship Id="rId7" Type="http://schemas.openxmlformats.org/officeDocument/2006/relationships/image" Target="../media/image1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0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1122362"/>
            <a:ext cx="10313894" cy="2898307"/>
          </a:xfrm>
        </p:spPr>
        <p:txBody>
          <a:bodyPr>
            <a:noAutofit/>
          </a:bodyPr>
          <a:lstStyle/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Együttműködés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Bolyai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Tehetséggondozó Gimnázium és a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Szekszárdi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I. Béla Gimnázium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között </a:t>
            </a:r>
            <a:endParaRPr lang="hu-H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99347" y="4383741"/>
            <a:ext cx="9144000" cy="1237129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HAT-17-03-2017-00031</a:t>
            </a:r>
            <a:endParaRPr lang="hu-H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426" y="4127345"/>
            <a:ext cx="1761291" cy="234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028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137" y1="24747" x2="74933" y2="88047"/>
                        <a14:foregroundMark x1="74933" y1="37879" x2="38275" y2="93434"/>
                        <a14:foregroundMark x1="21024" y1="67845" x2="73315" y2="58586"/>
                        <a14:foregroundMark x1="35040" y1="47138" x2="40162" y2="68350"/>
                        <a14:foregroundMark x1="83827" y1="59091" x2="70620" y2="79798"/>
                        <a14:foregroundMark x1="66307" y1="21044" x2="87332" y2="42761"/>
                        <a14:foregroundMark x1="81941" y1="18855" x2="81941" y2="18855"/>
                        <a14:foregroundMark x1="87332" y1="24242" x2="87332" y2="24242"/>
                        <a14:foregroundMark x1="91644" y1="31313" x2="69003" y2="9596"/>
                        <a14:foregroundMark x1="40970" y1="5724" x2="19946" y2="18350"/>
                        <a14:foregroundMark x1="54987" y1="4040" x2="76819" y2="12795"/>
                        <a14:foregroundMark x1="47978" y1="3030" x2="8625" y2="32997"/>
                        <a14:foregroundMark x1="5121" y1="32492" x2="17520" y2="18855"/>
                        <a14:foregroundMark x1="23450" y1="15488" x2="39353" y2="5219"/>
                        <a14:foregroundMark x1="42857" y1="4714" x2="51482" y2="1852"/>
                        <a14:foregroundMark x1="95148" y1="36195" x2="96765" y2="57407"/>
                        <a14:foregroundMark x1="92453" y1="30808" x2="97844" y2="42761"/>
                        <a14:foregroundMark x1="77628" y1="15488" x2="88140" y2="24242"/>
                        <a14:foregroundMark x1="7817" y1="33502" x2="3504" y2="46128"/>
                        <a14:foregroundMark x1="2695" y1="65657" x2="3504" y2="46633"/>
                        <a14:foregroundMark x1="2695" y1="83670" x2="1617" y2="66667"/>
                        <a14:foregroundMark x1="9704" y1="97811" x2="809" y2="83165"/>
                        <a14:foregroundMark x1="9704" y1="97306" x2="4313" y2="93434"/>
                        <a14:foregroundMark x1="5121" y1="90236" x2="11321" y2="99495"/>
                        <a14:foregroundMark x1="23450" y1="97306" x2="0" y2="90741"/>
                        <a14:foregroundMark x1="12129" y1="90236" x2="5121" y2="99495"/>
                        <a14:foregroundMark x1="17520" y1="93434" x2="22642" y2="98822"/>
                        <a14:foregroundMark x1="26954" y1="96633" x2="68194" y2="98822"/>
                        <a14:foregroundMark x1="77628" y1="96633" x2="33154" y2="98822"/>
                        <a14:foregroundMark x1="72507" y1="96633" x2="87332" y2="99495"/>
                        <a14:foregroundMark x1="95957" y1="95623" x2="99461" y2="84680"/>
                        <a14:foregroundMark x1="95148" y1="95118" x2="99461" y2="97811"/>
                        <a14:foregroundMark x1="95957" y1="59091" x2="99461" y2="87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369" y="4164186"/>
            <a:ext cx="1419925" cy="227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0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829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sz="2400" b="1" dirty="0" smtClean="0">
                <a:solidFill>
                  <a:schemeClr val="accent6">
                    <a:lumMod val="50000"/>
                  </a:schemeClr>
                </a:solidFill>
              </a:rPr>
              <a:t>PROJEKTTERMÉKEK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sz="half" idx="1"/>
          </p:nvPr>
        </p:nvSpPr>
        <p:spPr>
          <a:xfrm>
            <a:off x="798970" y="1058863"/>
            <a:ext cx="5181600" cy="4351338"/>
          </a:xfrm>
        </p:spPr>
        <p:txBody>
          <a:bodyPr>
            <a:normAutofit/>
          </a:bodyPr>
          <a:lstStyle/>
          <a:p>
            <a:pPr algn="just"/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Nyelvhasználati kérdőív</a:t>
            </a:r>
            <a:endParaRPr lang="hu-H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6350867" y="1058863"/>
            <a:ext cx="5181600" cy="4351338"/>
          </a:xfrm>
        </p:spPr>
        <p:txBody>
          <a:bodyPr>
            <a:normAutofit/>
          </a:bodyPr>
          <a:lstStyle/>
          <a:p>
            <a:pPr algn="just"/>
            <a:r>
              <a:rPr lang="hu-HU" b="1" dirty="0">
                <a:solidFill>
                  <a:schemeClr val="accent6">
                    <a:lumMod val="50000"/>
                  </a:schemeClr>
                </a:solidFill>
              </a:rPr>
              <a:t>Szabadidő-eltöltése kérdőív</a:t>
            </a: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2" y="5139671"/>
            <a:ext cx="118380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76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2" t="6042" r="4132" b="5326"/>
          <a:stretch/>
        </p:blipFill>
        <p:spPr>
          <a:xfrm>
            <a:off x="927847" y="-1"/>
            <a:ext cx="10044953" cy="6867193"/>
          </a:xfrm>
        </p:spPr>
      </p:pic>
    </p:spTree>
    <p:extLst>
      <p:ext uri="{BB962C8B-B14F-4D97-AF65-F5344CB8AC3E}">
        <p14:creationId xmlns:p14="http://schemas.microsoft.com/office/powerpoint/2010/main" val="136673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822881" y="583835"/>
            <a:ext cx="10515600" cy="3868918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PROJEKTTERMÉKEK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91" y="1807130"/>
            <a:ext cx="3985443" cy="298908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55" y="1499347"/>
            <a:ext cx="2526926" cy="3369235"/>
          </a:xfrm>
          <a:prstGeom prst="rect">
            <a:avLst/>
          </a:prstGeom>
        </p:spPr>
      </p:pic>
      <p:grpSp>
        <p:nvGrpSpPr>
          <p:cNvPr id="9" name="Csoportba foglalás 8"/>
          <p:cNvGrpSpPr/>
          <p:nvPr/>
        </p:nvGrpSpPr>
        <p:grpSpPr>
          <a:xfrm>
            <a:off x="4808375" y="1210235"/>
            <a:ext cx="2755526" cy="5647765"/>
            <a:chOff x="4519333" y="1210235"/>
            <a:chExt cx="2755526" cy="5647765"/>
          </a:xfrm>
        </p:grpSpPr>
        <p:pic>
          <p:nvPicPr>
            <p:cNvPr id="6" name="Kép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9333" y="3183965"/>
              <a:ext cx="2755526" cy="3674035"/>
            </a:xfrm>
            <a:prstGeom prst="rect">
              <a:avLst/>
            </a:prstGeom>
          </p:spPr>
        </p:pic>
        <p:pic>
          <p:nvPicPr>
            <p:cNvPr id="8" name="Kép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9333" y="1210235"/>
              <a:ext cx="2755525" cy="20666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720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838200" y="3301194"/>
            <a:ext cx="10515600" cy="1826898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PROJEKT-</a:t>
            </a:r>
          </a:p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TERMÉKEK</a:t>
            </a: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8" t="7058" r="10785" b="14707"/>
          <a:stretch/>
        </p:blipFill>
        <p:spPr>
          <a:xfrm>
            <a:off x="4673073" y="4828472"/>
            <a:ext cx="2743200" cy="203445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9" t="12353" r="7724" b="8823"/>
          <a:stretch/>
        </p:blipFill>
        <p:spPr>
          <a:xfrm rot="9440733">
            <a:off x="2041798" y="2317613"/>
            <a:ext cx="2677011" cy="1997288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2" t="15294" r="5049" b="980"/>
          <a:stretch/>
        </p:blipFill>
        <p:spPr>
          <a:xfrm rot="12290843">
            <a:off x="7324710" y="2502453"/>
            <a:ext cx="2922373" cy="210786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1961" r="3873" b="4510"/>
          <a:stretch/>
        </p:blipFill>
        <p:spPr>
          <a:xfrm rot="5400000">
            <a:off x="-461182" y="4250217"/>
            <a:ext cx="3065134" cy="2187181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5294" r="9314" b="2353"/>
          <a:stretch/>
        </p:blipFill>
        <p:spPr>
          <a:xfrm rot="10027600">
            <a:off x="168969" y="274640"/>
            <a:ext cx="2693283" cy="2019962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" t="9609" r="7255" b="2352"/>
          <a:stretch/>
        </p:blipFill>
        <p:spPr>
          <a:xfrm rot="16200000">
            <a:off x="9740169" y="4411097"/>
            <a:ext cx="2814719" cy="208894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0" t="15490" r="6078"/>
          <a:stretch/>
        </p:blipFill>
        <p:spPr>
          <a:xfrm rot="11574016">
            <a:off x="9115382" y="294838"/>
            <a:ext cx="2878607" cy="2099288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0" t="14117" r="9608" b="6078"/>
          <a:stretch/>
        </p:blipFill>
        <p:spPr>
          <a:xfrm rot="16200000">
            <a:off x="4530983" y="532759"/>
            <a:ext cx="3027381" cy="238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4469122" y="601862"/>
            <a:ext cx="6621526" cy="3868918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PROJEKT-</a:t>
            </a:r>
          </a:p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TERMÉKEK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07"/>
          <a:stretch/>
        </p:blipFill>
        <p:spPr>
          <a:xfrm rot="5400000">
            <a:off x="-497670" y="4182587"/>
            <a:ext cx="3178642" cy="2183303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53"/>
            <a:ext cx="2673757" cy="200531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232" y="-12509"/>
            <a:ext cx="2706768" cy="2030076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7" t="21373" b="19804"/>
          <a:stretch/>
        </p:blipFill>
        <p:spPr>
          <a:xfrm>
            <a:off x="0" y="1959727"/>
            <a:ext cx="4007301" cy="2229031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59" y="2017568"/>
            <a:ext cx="3431741" cy="2573806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682" y="4591374"/>
            <a:ext cx="2967318" cy="2225489"/>
          </a:xfrm>
          <a:prstGeom prst="rect">
            <a:avLst/>
          </a:prstGeom>
        </p:spPr>
      </p:pic>
      <p:pic>
        <p:nvPicPr>
          <p:cNvPr id="1026" name="Picture 2" descr="Képtalálat a következőre: „szabadka kosztolányi szülőháza”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26" y="4542205"/>
            <a:ext cx="3283290" cy="217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937" y="4755732"/>
            <a:ext cx="2556619" cy="1917464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016" y="2639022"/>
            <a:ext cx="2822281" cy="211671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435" y="-14427"/>
            <a:ext cx="1986581" cy="352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2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829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/>
            </a:r>
            <a:b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</a:br>
            <a:r>
              <a:rPr lang="hu-HU" sz="2400" b="1" dirty="0" smtClean="0">
                <a:solidFill>
                  <a:schemeClr val="accent6">
                    <a:lumMod val="50000"/>
                  </a:schemeClr>
                </a:solidFill>
              </a:rPr>
              <a:t>PROJEKTTERMÉKEK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sz="half" idx="1"/>
          </p:nvPr>
        </p:nvSpPr>
        <p:spPr>
          <a:xfrm>
            <a:off x="798970" y="1058863"/>
            <a:ext cx="5181600" cy="4351338"/>
          </a:xfrm>
        </p:spPr>
        <p:txBody>
          <a:bodyPr>
            <a:normAutofit/>
          </a:bodyPr>
          <a:lstStyle/>
          <a:p>
            <a:pPr algn="just"/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Irodalmi-történelmi teszt</a:t>
            </a:r>
            <a:endParaRPr lang="hu-H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6350867" y="1058863"/>
            <a:ext cx="5181600" cy="4351338"/>
          </a:xfrm>
        </p:spPr>
        <p:txBody>
          <a:bodyPr>
            <a:normAutofit/>
          </a:bodyPr>
          <a:lstStyle/>
          <a:p>
            <a:pPr algn="just"/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2" y="5139671"/>
            <a:ext cx="118380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4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1122362"/>
            <a:ext cx="10313894" cy="2898307"/>
          </a:xfrm>
        </p:spPr>
        <p:txBody>
          <a:bodyPr>
            <a:noAutofit/>
          </a:bodyPr>
          <a:lstStyle/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Együttműködés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Bolyai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Tehetséggondozó Gimnázium és a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Szekszárdi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I. Béla Gimnázium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között </a:t>
            </a:r>
            <a:endParaRPr lang="hu-H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99347" y="4383741"/>
            <a:ext cx="9144000" cy="1237129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HAT-17-03-2017-00031</a:t>
            </a:r>
            <a:endParaRPr lang="hu-H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426" y="4127345"/>
            <a:ext cx="1761291" cy="234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137" y1="24747" x2="74933" y2="88047"/>
                        <a14:foregroundMark x1="74933" y1="37879" x2="38275" y2="93434"/>
                        <a14:foregroundMark x1="21024" y1="67845" x2="73315" y2="58586"/>
                        <a14:foregroundMark x1="35040" y1="47138" x2="40162" y2="68350"/>
                        <a14:foregroundMark x1="83827" y1="59091" x2="70620" y2="79798"/>
                        <a14:foregroundMark x1="66307" y1="21044" x2="87332" y2="42761"/>
                        <a14:foregroundMark x1="81941" y1="18855" x2="81941" y2="18855"/>
                        <a14:foregroundMark x1="87332" y1="24242" x2="87332" y2="24242"/>
                        <a14:foregroundMark x1="91644" y1="31313" x2="69003" y2="9596"/>
                        <a14:foregroundMark x1="40970" y1="5724" x2="19946" y2="18350"/>
                        <a14:foregroundMark x1="54987" y1="4040" x2="76819" y2="12795"/>
                        <a14:foregroundMark x1="47978" y1="3030" x2="8625" y2="32997"/>
                        <a14:foregroundMark x1="5121" y1="32492" x2="17520" y2="18855"/>
                        <a14:foregroundMark x1="23450" y1="15488" x2="39353" y2="5219"/>
                        <a14:foregroundMark x1="42857" y1="4714" x2="51482" y2="1852"/>
                        <a14:foregroundMark x1="95148" y1="36195" x2="96765" y2="57407"/>
                        <a14:foregroundMark x1="92453" y1="30808" x2="97844" y2="42761"/>
                        <a14:foregroundMark x1="77628" y1="15488" x2="88140" y2="24242"/>
                        <a14:foregroundMark x1="7817" y1="33502" x2="3504" y2="46128"/>
                        <a14:foregroundMark x1="2695" y1="65657" x2="3504" y2="46633"/>
                        <a14:foregroundMark x1="2695" y1="83670" x2="1617" y2="66667"/>
                        <a14:foregroundMark x1="9704" y1="97811" x2="809" y2="83165"/>
                        <a14:foregroundMark x1="9704" y1="97306" x2="4313" y2="93434"/>
                        <a14:foregroundMark x1="5121" y1="90236" x2="11321" y2="99495"/>
                        <a14:foregroundMark x1="23450" y1="97306" x2="0" y2="90741"/>
                        <a14:foregroundMark x1="12129" y1="90236" x2="5121" y2="99495"/>
                        <a14:foregroundMark x1="17520" y1="93434" x2="22642" y2="98822"/>
                        <a14:foregroundMark x1="26954" y1="96633" x2="68194" y2="98822"/>
                        <a14:foregroundMark x1="77628" y1="96633" x2="33154" y2="98822"/>
                        <a14:foregroundMark x1="72507" y1="96633" x2="87332" y2="99495"/>
                        <a14:foregroundMark x1="95957" y1="95623" x2="99461" y2="84680"/>
                        <a14:foregroundMark x1="95148" y1="95118" x2="99461" y2="97811"/>
                        <a14:foregroundMark x1="95957" y1="59091" x2="99461" y2="87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88" y="4224436"/>
            <a:ext cx="1344706" cy="215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90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0" y="564775"/>
            <a:ext cx="12192000" cy="58494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Idézetek tanulói beszámolókból</a:t>
            </a:r>
          </a:p>
          <a:p>
            <a:pPr algn="just"/>
            <a:r>
              <a:rPr lang="hu-HU" dirty="0" smtClean="0"/>
              <a:t>„Pénteken az </a:t>
            </a:r>
            <a:r>
              <a:rPr lang="hu-HU" dirty="0"/>
              <a:t>íjász bemutató már sokkal inkább érdekes volt és egyben vicces. A péntek esti </a:t>
            </a:r>
            <a:r>
              <a:rPr lang="hu-HU" dirty="0" smtClean="0"/>
              <a:t>programon, </a:t>
            </a:r>
            <a:r>
              <a:rPr lang="hu-HU" dirty="0"/>
              <a:t>amikor azokat a hagyománnyal kapcsolatos plakátokat </a:t>
            </a:r>
            <a:r>
              <a:rPr lang="hu-HU" dirty="0" smtClean="0"/>
              <a:t>készítettük, </a:t>
            </a:r>
            <a:r>
              <a:rPr lang="hu-HU" dirty="0"/>
              <a:t>az nagyon tetszett. Meg tudtunk így </a:t>
            </a:r>
            <a:r>
              <a:rPr lang="hu-HU" dirty="0" smtClean="0"/>
              <a:t>egy-két </a:t>
            </a:r>
            <a:r>
              <a:rPr lang="hu-HU" dirty="0"/>
              <a:t>dolgot beszélgetés és </a:t>
            </a:r>
            <a:r>
              <a:rPr lang="hu-HU" dirty="0" smtClean="0"/>
              <a:t>festés </a:t>
            </a:r>
            <a:r>
              <a:rPr lang="hu-HU" dirty="0"/>
              <a:t>közben a vendégekről. A szombati kirándulás is érdekes volt </a:t>
            </a:r>
            <a:r>
              <a:rPr lang="hu-HU" dirty="0" smtClean="0"/>
              <a:t>(…) az </a:t>
            </a:r>
            <a:r>
              <a:rPr lang="hu-HU" dirty="0"/>
              <a:t>esti program </a:t>
            </a:r>
            <a:r>
              <a:rPr lang="hu-HU" dirty="0" smtClean="0"/>
              <a:t>szintén jó volt, </a:t>
            </a:r>
            <a:r>
              <a:rPr lang="hu-HU" dirty="0"/>
              <a:t>mert más </a:t>
            </a:r>
            <a:r>
              <a:rPr lang="hu-HU" dirty="0" smtClean="0"/>
              <a:t>csapattársakhoz kerültem, </a:t>
            </a:r>
            <a:r>
              <a:rPr lang="hu-HU" dirty="0"/>
              <a:t>és újabb embereket ismerhetem meg. A vasárnapi </a:t>
            </a:r>
            <a:r>
              <a:rPr lang="hu-HU" dirty="0" err="1"/>
              <a:t>palicsi</a:t>
            </a:r>
            <a:r>
              <a:rPr lang="hu-HU" dirty="0"/>
              <a:t> kirándulás az </a:t>
            </a:r>
            <a:r>
              <a:rPr lang="hu-HU" dirty="0" smtClean="0"/>
              <a:t>állatkertben, </a:t>
            </a:r>
            <a:r>
              <a:rPr lang="hu-HU" dirty="0"/>
              <a:t>az kinek ne tetszett </a:t>
            </a:r>
            <a:r>
              <a:rPr lang="hu-HU" dirty="0" smtClean="0"/>
              <a:t>volna, </a:t>
            </a:r>
            <a:r>
              <a:rPr lang="hu-HU" dirty="0"/>
              <a:t>hisz az állatkert mindig csúcs szuper</a:t>
            </a:r>
            <a:r>
              <a:rPr lang="hu-HU" dirty="0" smtClean="0"/>
              <a:t>. (…) összességében </a:t>
            </a:r>
            <a:r>
              <a:rPr lang="hu-HU" dirty="0"/>
              <a:t>szerintem nagyon jó volt és </a:t>
            </a:r>
            <a:r>
              <a:rPr lang="hu-HU" dirty="0" smtClean="0"/>
              <a:t>örülök, hogy </a:t>
            </a:r>
            <a:r>
              <a:rPr lang="hu-HU" dirty="0"/>
              <a:t>elmehettem</a:t>
            </a:r>
            <a:r>
              <a:rPr lang="hu-HU" dirty="0" smtClean="0"/>
              <a:t>.”</a:t>
            </a:r>
          </a:p>
        </p:txBody>
      </p:sp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53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247811" y="564776"/>
            <a:ext cx="11800100" cy="4563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Idézetek tanulói beszámolókból</a:t>
            </a:r>
          </a:p>
          <a:p>
            <a:r>
              <a:rPr lang="hu-HU" dirty="0"/>
              <a:t>„A kirándulás nagyon izgalmas volt, a közös programokban jó volt, hogy egyaránt foglalkoztunk művészettel, és egymás kultúráinak megismerésével. Sokat </a:t>
            </a:r>
            <a:r>
              <a:rPr lang="hu-HU" dirty="0" smtClean="0"/>
              <a:t>tanultunk</a:t>
            </a:r>
            <a:r>
              <a:rPr lang="hu-HU" dirty="0"/>
              <a:t>, és jól </a:t>
            </a:r>
            <a:r>
              <a:rPr lang="hu-HU" dirty="0" smtClean="0"/>
              <a:t>szórakoztunk</a:t>
            </a:r>
            <a:r>
              <a:rPr lang="hu-HU" dirty="0"/>
              <a:t>, tetszett, hogy mentünk a borutcába </a:t>
            </a:r>
            <a:r>
              <a:rPr lang="hu-HU" dirty="0" smtClean="0"/>
              <a:t>és </a:t>
            </a:r>
            <a:r>
              <a:rPr lang="hu-HU" dirty="0"/>
              <a:t>koncertre is, emellett a borpince is egyedivé tette ezt a hétvégét</a:t>
            </a:r>
            <a:r>
              <a:rPr lang="hu-HU" dirty="0" smtClean="0"/>
              <a:t>.”</a:t>
            </a:r>
          </a:p>
          <a:p>
            <a:pPr algn="just"/>
            <a:r>
              <a:rPr lang="hu-HU" dirty="0">
                <a:solidFill>
                  <a:schemeClr val="accent6">
                    <a:lumMod val="50000"/>
                  </a:schemeClr>
                </a:solidFill>
              </a:rPr>
              <a:t>„Azért tetszett, mert ellátogathattunk Magyarországra, ők pedig hozzánk. Együtt tölthettünk pár napot az ottaniakkal. Sokat ismerkedtünk, és jól </a:t>
            </a:r>
            <a:r>
              <a:rPr lang="hu-HU" dirty="0" smtClean="0">
                <a:solidFill>
                  <a:schemeClr val="accent6">
                    <a:lumMod val="50000"/>
                  </a:schemeClr>
                </a:solidFill>
              </a:rPr>
              <a:t>éreztük magunkat</a:t>
            </a:r>
            <a:r>
              <a:rPr lang="hu-HU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hu-HU" dirty="0" smtClean="0">
                <a:solidFill>
                  <a:schemeClr val="accent6">
                    <a:lumMod val="50000"/>
                  </a:schemeClr>
                </a:solidFill>
              </a:rPr>
              <a:t>”</a:t>
            </a:r>
            <a:endParaRPr lang="hu-HU" dirty="0"/>
          </a:p>
          <a:p>
            <a:pPr algn="just">
              <a:buFontTx/>
              <a:buChar char="-"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986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247811" y="564775"/>
            <a:ext cx="11800100" cy="6118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Idézetek tanulói beszámolókból</a:t>
            </a:r>
          </a:p>
          <a:p>
            <a:pPr algn="just"/>
            <a:r>
              <a:rPr lang="hu-HU" dirty="0"/>
              <a:t>„A szekszárdi kirándulásra nagy örömmel mondtam </a:t>
            </a:r>
            <a:r>
              <a:rPr lang="hu-HU" dirty="0" smtClean="0"/>
              <a:t>igent, </a:t>
            </a:r>
            <a:r>
              <a:rPr lang="hu-HU" dirty="0"/>
              <a:t>és szívesen vettem részt a programban. A saját iskolánk tagjai között is erősödtek a barátságok, de a szekszárdi csapattal is jó kapcsolatok jöttek létre. Nagyon élveztük a szüreti napok és persze a koncertek fergeteges hangulatát is. Érdekes volt betekintést nyerni a borvidék díjnyertes borainak kínálatába is. A rossz időjárási körülmények ellenére is sok szép és izgalmas helyet meg tudtunk látogatni, ahol a művészeti és kulturális élet legszebb elemeit szívtuk magunkba. A közösségépítő programok összekovácsolták a zentai és a szekszárdi csapatot, többek között a felvonulást is nagyon élveztük. Jó volt látni, hogy a város teljes népessége megjelenik egy ilyen nagy horderejű dologban, és együtt ünneplik a várost. Minden iskola és kisebb közösség is képviseltette magát, és idén mi, zentaiak is közöttük lehettünk a Bélásokkal együtt. Mindnyájunknak felejthetetlen élmény volt ezt a jubiláris évet ünnepelni a program keretein belül, és részt venni ezen a magas rangú eseményen</a:t>
            </a:r>
            <a:r>
              <a:rPr lang="hu-HU" dirty="0" smtClean="0"/>
              <a:t>.”</a:t>
            </a:r>
            <a:endParaRPr lang="hu-HU" dirty="0"/>
          </a:p>
          <a:p>
            <a:pPr algn="just">
              <a:buFontTx/>
              <a:buChar char="-"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21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838200" y="1259174"/>
            <a:ext cx="10515600" cy="3868918"/>
          </a:xfrm>
        </p:spPr>
        <p:txBody>
          <a:bodyPr/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HATÁR</a:t>
            </a:r>
          </a:p>
          <a:p>
            <a:pPr algn="just">
              <a:buFontTx/>
              <a:buChar char="-"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vonal, mely kijelöli, meddig tart valaminek az ereje, a működése, a terjedelme</a:t>
            </a:r>
          </a:p>
          <a:p>
            <a:pPr algn="just">
              <a:buFontTx/>
              <a:buChar char="-"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különösen az a képzeletbeli vagy valódi vonal, mely valamely fekvő birtokot, térséget körülvesz, és más birtoktól, térségtől elválaszt, pl.  </a:t>
            </a:r>
            <a:r>
              <a:rPr lang="hu-HU" sz="3600" b="1" u="sng" dirty="0">
                <a:solidFill>
                  <a:schemeClr val="accent6">
                    <a:lumMod val="50000"/>
                  </a:schemeClr>
                </a:solidFill>
              </a:rPr>
              <a:t>o</a:t>
            </a:r>
            <a:r>
              <a:rPr lang="hu-HU" sz="3600" b="1" u="sng" dirty="0" smtClean="0">
                <a:solidFill>
                  <a:schemeClr val="accent6">
                    <a:lumMod val="50000"/>
                  </a:schemeClr>
                </a:solidFill>
              </a:rPr>
              <a:t>rszághatár</a:t>
            </a:r>
          </a:p>
          <a:p>
            <a:pPr marL="0" indent="0" algn="just">
              <a:buNone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80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81068"/>
            <a:ext cx="12192000" cy="2898307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Együttműködés </a:t>
            </a:r>
            <a:r>
              <a:rPr lang="hu-HU" sz="3200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Bolyai </a:t>
            </a:r>
            <a:r>
              <a:rPr lang="hu-HU" sz="3200" b="1" dirty="0">
                <a:solidFill>
                  <a:schemeClr val="accent6">
                    <a:lumMod val="50000"/>
                  </a:schemeClr>
                </a:solidFill>
              </a:rPr>
              <a:t>Tehetséggondozó Gimnázium és a </a:t>
            </a:r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Szekszárdi </a:t>
            </a:r>
            <a:r>
              <a:rPr lang="hu-HU" sz="3200" b="1" dirty="0">
                <a:solidFill>
                  <a:schemeClr val="accent6">
                    <a:lumMod val="50000"/>
                  </a:schemeClr>
                </a:solidFill>
              </a:rPr>
              <a:t>I. Béla Gimnázium </a:t>
            </a:r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között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Köszönjük a figyelmet!</a:t>
            </a:r>
            <a:endParaRPr lang="hu-H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99347" y="4383741"/>
            <a:ext cx="9144000" cy="1237129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HAT-17-03-2017-00031</a:t>
            </a:r>
            <a:endParaRPr lang="hu-H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426" y="4127345"/>
            <a:ext cx="1761291" cy="234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137" y1="24747" x2="74933" y2="88047"/>
                        <a14:foregroundMark x1="74933" y1="37879" x2="38275" y2="93434"/>
                        <a14:foregroundMark x1="21024" y1="67845" x2="73315" y2="58586"/>
                        <a14:foregroundMark x1="35040" y1="47138" x2="40162" y2="68350"/>
                        <a14:foregroundMark x1="83827" y1="59091" x2="70620" y2="79798"/>
                        <a14:foregroundMark x1="66307" y1="21044" x2="87332" y2="42761"/>
                        <a14:foregroundMark x1="81941" y1="18855" x2="81941" y2="18855"/>
                        <a14:foregroundMark x1="87332" y1="24242" x2="87332" y2="24242"/>
                        <a14:foregroundMark x1="91644" y1="31313" x2="69003" y2="9596"/>
                        <a14:foregroundMark x1="40970" y1="5724" x2="19946" y2="18350"/>
                        <a14:foregroundMark x1="54987" y1="4040" x2="76819" y2="12795"/>
                        <a14:foregroundMark x1="47978" y1="3030" x2="8625" y2="32997"/>
                        <a14:foregroundMark x1="5121" y1="32492" x2="17520" y2="18855"/>
                        <a14:foregroundMark x1="23450" y1="15488" x2="39353" y2="5219"/>
                        <a14:foregroundMark x1="42857" y1="4714" x2="51482" y2="1852"/>
                        <a14:foregroundMark x1="95148" y1="36195" x2="96765" y2="57407"/>
                        <a14:foregroundMark x1="92453" y1="30808" x2="97844" y2="42761"/>
                        <a14:foregroundMark x1="77628" y1="15488" x2="88140" y2="24242"/>
                        <a14:foregroundMark x1="7817" y1="33502" x2="3504" y2="46128"/>
                        <a14:foregroundMark x1="2695" y1="65657" x2="3504" y2="46633"/>
                        <a14:foregroundMark x1="2695" y1="83670" x2="1617" y2="66667"/>
                        <a14:foregroundMark x1="9704" y1="97811" x2="809" y2="83165"/>
                        <a14:foregroundMark x1="9704" y1="97306" x2="4313" y2="93434"/>
                        <a14:foregroundMark x1="5121" y1="90236" x2="11321" y2="99495"/>
                        <a14:foregroundMark x1="23450" y1="97306" x2="0" y2="90741"/>
                        <a14:foregroundMark x1="12129" y1="90236" x2="5121" y2="99495"/>
                        <a14:foregroundMark x1="17520" y1="93434" x2="22642" y2="98822"/>
                        <a14:foregroundMark x1="26954" y1="96633" x2="68194" y2="98822"/>
                        <a14:foregroundMark x1="77628" y1="96633" x2="33154" y2="98822"/>
                        <a14:foregroundMark x1="72507" y1="96633" x2="87332" y2="99495"/>
                        <a14:foregroundMark x1="95957" y1="95623" x2="99461" y2="84680"/>
                        <a14:foregroundMark x1="95148" y1="95118" x2="99461" y2="97811"/>
                        <a14:foregroundMark x1="95957" y1="59091" x2="99461" y2="87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88" y="4224436"/>
            <a:ext cx="1344706" cy="215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23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416859" y="874059"/>
            <a:ext cx="5134570" cy="4666129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Határon innen és túl –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Magyarok helyzete a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Kárpát-medencében</a:t>
            </a:r>
          </a:p>
          <a:p>
            <a:pPr marL="0" indent="0" algn="ctr">
              <a:spcBef>
                <a:spcPts val="0"/>
              </a:spcBef>
              <a:buNone/>
            </a:pPr>
            <a:endParaRPr lang="hu-HU" sz="1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Trianon 1920. június 4.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b="1" dirty="0">
                <a:solidFill>
                  <a:schemeClr val="accent6">
                    <a:lumMod val="50000"/>
                  </a:schemeClr>
                </a:solidFill>
              </a:rPr>
              <a:t>h</a:t>
            </a: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atárainkon kívülre közel 3 millió magyar került, az ország területe több mint 70%-kal csökkent</a:t>
            </a:r>
          </a:p>
          <a:p>
            <a:pPr marL="0" indent="0" algn="just">
              <a:spcBef>
                <a:spcPts val="0"/>
              </a:spcBef>
              <a:buNone/>
            </a:pPr>
            <a:endParaRPr lang="hu-HU" sz="1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Történelmi kisebbség, kisebbségi jogok (vallás, nyelv, kultúra), egyenlőség</a:t>
            </a:r>
          </a:p>
          <a:p>
            <a:pPr marL="0" indent="0" algn="just">
              <a:spcBef>
                <a:spcPts val="0"/>
              </a:spcBef>
              <a:buNone/>
            </a:pPr>
            <a:endParaRPr lang="hu-HU" sz="1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hu-HU" b="1" dirty="0" smtClean="0">
                <a:solidFill>
                  <a:schemeClr val="accent6">
                    <a:lumMod val="50000"/>
                  </a:schemeClr>
                </a:solidFill>
              </a:rPr>
              <a:t>Nyelv- és külpolitika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 descr="Képtalálat a következőre: „trianon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577" y="874058"/>
            <a:ext cx="6198582" cy="410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2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7570694" y="1259174"/>
            <a:ext cx="3783106" cy="3868918"/>
          </a:xfrm>
        </p:spPr>
        <p:txBody>
          <a:bodyPr/>
          <a:lstStyle/>
          <a:p>
            <a:pPr marL="0" indent="0" algn="just">
              <a:buNone/>
            </a:pPr>
            <a:endParaRPr lang="hu-H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hu-HU" b="1" i="1" dirty="0" smtClean="0"/>
              <a:t>„Percre se feledd, hogy testvéred minden magyar, bárhol is éljen.” </a:t>
            </a:r>
            <a:r>
              <a:rPr lang="hu-HU" b="1" dirty="0" smtClean="0"/>
              <a:t>(Wass Albert)</a:t>
            </a:r>
            <a:endParaRPr lang="hu-H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8" name="Picture 2" descr="Képtalálat a következőre: „trianon”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9"/>
          <a:stretch/>
        </p:blipFill>
        <p:spPr bwMode="auto">
          <a:xfrm>
            <a:off x="693458" y="946289"/>
            <a:ext cx="6724650" cy="4023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00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1122362"/>
            <a:ext cx="10313894" cy="2898307"/>
          </a:xfrm>
        </p:spPr>
        <p:txBody>
          <a:bodyPr>
            <a:noAutofit/>
          </a:bodyPr>
          <a:lstStyle/>
          <a:p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Együttműködés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a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Bolyai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Tehetséggondozó Gimnázium és a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Szekszárdi </a:t>
            </a:r>
            <a:r>
              <a:rPr lang="hu-HU" sz="5400" b="1" dirty="0">
                <a:solidFill>
                  <a:schemeClr val="accent6">
                    <a:lumMod val="50000"/>
                  </a:schemeClr>
                </a:solidFill>
              </a:rPr>
              <a:t>I. Béla Gimnázium </a:t>
            </a:r>
            <a:r>
              <a:rPr lang="hu-HU" sz="5400" b="1" dirty="0" smtClean="0">
                <a:solidFill>
                  <a:schemeClr val="accent6">
                    <a:lumMod val="50000"/>
                  </a:schemeClr>
                </a:solidFill>
              </a:rPr>
              <a:t>között </a:t>
            </a:r>
            <a:endParaRPr lang="hu-HU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99347" y="4383741"/>
            <a:ext cx="9144000" cy="1237129"/>
          </a:xfrm>
        </p:spPr>
        <p:txBody>
          <a:bodyPr>
            <a:normAutofit/>
          </a:bodyPr>
          <a:lstStyle/>
          <a:p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</a:rPr>
              <a:t>HAT-17-03-2017-00031</a:t>
            </a:r>
            <a:endParaRPr lang="hu-H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426" y="4127345"/>
            <a:ext cx="1761291" cy="234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137" y1="24747" x2="74933" y2="88047"/>
                        <a14:foregroundMark x1="74933" y1="37879" x2="38275" y2="93434"/>
                        <a14:foregroundMark x1="21024" y1="67845" x2="73315" y2="58586"/>
                        <a14:foregroundMark x1="35040" y1="47138" x2="40162" y2="68350"/>
                        <a14:foregroundMark x1="83827" y1="59091" x2="70620" y2="79798"/>
                        <a14:foregroundMark x1="66307" y1="21044" x2="87332" y2="42761"/>
                        <a14:foregroundMark x1="81941" y1="18855" x2="81941" y2="18855"/>
                        <a14:foregroundMark x1="87332" y1="24242" x2="87332" y2="24242"/>
                        <a14:foregroundMark x1="91644" y1="31313" x2="69003" y2="9596"/>
                        <a14:foregroundMark x1="40970" y1="5724" x2="19946" y2="18350"/>
                        <a14:foregroundMark x1="54987" y1="4040" x2="76819" y2="12795"/>
                        <a14:foregroundMark x1="47978" y1="3030" x2="8625" y2="32997"/>
                        <a14:foregroundMark x1="5121" y1="32492" x2="17520" y2="18855"/>
                        <a14:foregroundMark x1="23450" y1="15488" x2="39353" y2="5219"/>
                        <a14:foregroundMark x1="42857" y1="4714" x2="51482" y2="1852"/>
                        <a14:foregroundMark x1="95148" y1="36195" x2="96765" y2="57407"/>
                        <a14:foregroundMark x1="92453" y1="30808" x2="97844" y2="42761"/>
                        <a14:foregroundMark x1="77628" y1="15488" x2="88140" y2="24242"/>
                        <a14:foregroundMark x1="7817" y1="33502" x2="3504" y2="46128"/>
                        <a14:foregroundMark x1="2695" y1="65657" x2="3504" y2="46633"/>
                        <a14:foregroundMark x1="2695" y1="83670" x2="1617" y2="66667"/>
                        <a14:foregroundMark x1="9704" y1="97811" x2="809" y2="83165"/>
                        <a14:foregroundMark x1="9704" y1="97306" x2="4313" y2="93434"/>
                        <a14:foregroundMark x1="5121" y1="90236" x2="11321" y2="99495"/>
                        <a14:foregroundMark x1="23450" y1="97306" x2="0" y2="90741"/>
                        <a14:foregroundMark x1="12129" y1="90236" x2="5121" y2="99495"/>
                        <a14:foregroundMark x1="17520" y1="93434" x2="22642" y2="98822"/>
                        <a14:foregroundMark x1="26954" y1="96633" x2="68194" y2="98822"/>
                        <a14:foregroundMark x1="77628" y1="96633" x2="33154" y2="98822"/>
                        <a14:foregroundMark x1="72507" y1="96633" x2="87332" y2="99495"/>
                        <a14:foregroundMark x1="95957" y1="95623" x2="99461" y2="84680"/>
                        <a14:foregroundMark x1="95148" y1="95118" x2="99461" y2="97811"/>
                        <a14:foregroundMark x1="95957" y1="59091" x2="99461" y2="873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88" y="4224436"/>
            <a:ext cx="1344706" cy="215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11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838200" y="1936376"/>
            <a:ext cx="10515600" cy="31917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Zenta</a:t>
            </a:r>
          </a:p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Bolyai Tehetséggondozó Gimnázium és Kollégium</a:t>
            </a:r>
            <a:endParaRPr lang="hu-H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716" y="3006282"/>
            <a:ext cx="2840531" cy="3787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52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" t="5870" r="4288" b="6090"/>
          <a:stretch/>
        </p:blipFill>
        <p:spPr>
          <a:xfrm>
            <a:off x="1142999" y="94129"/>
            <a:ext cx="9905317" cy="6763871"/>
          </a:xfrm>
        </p:spPr>
      </p:pic>
    </p:spTree>
    <p:extLst>
      <p:ext uri="{BB962C8B-B14F-4D97-AF65-F5344CB8AC3E}">
        <p14:creationId xmlns:p14="http://schemas.microsoft.com/office/powerpoint/2010/main" val="206222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822882" y="776754"/>
            <a:ext cx="10515600" cy="5679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PROJEKTTERMÉKEK</a:t>
            </a:r>
          </a:p>
          <a:p>
            <a:pPr marL="0" indent="0" algn="just">
              <a:buNone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7810" y="5139671"/>
            <a:ext cx="115014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2" descr="hatartalanul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316" y="5139671"/>
            <a:ext cx="167668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7" t="16471" r="10343" b="11764"/>
          <a:stretch/>
        </p:blipFill>
        <p:spPr>
          <a:xfrm>
            <a:off x="107577" y="1173624"/>
            <a:ext cx="4182035" cy="30012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0" t="8039" r="14902" b="17255"/>
          <a:stretch/>
        </p:blipFill>
        <p:spPr>
          <a:xfrm>
            <a:off x="8417858" y="1182109"/>
            <a:ext cx="3743505" cy="332465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3137" r="1373"/>
          <a:stretch/>
        </p:blipFill>
        <p:spPr>
          <a:xfrm>
            <a:off x="4165227" y="2787203"/>
            <a:ext cx="4377017" cy="407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29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2393"/>
            <a:ext cx="12192000" cy="674361"/>
          </a:xfrm>
        </p:spPr>
        <p:txBody>
          <a:bodyPr>
            <a:noAutofit/>
          </a:bodyPr>
          <a:lstStyle/>
          <a:p>
            <a:pPr algn="ctr"/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Együttműködés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Bolyai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Tehetséggondozó Gimnázium és a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Szekszárdi </a:t>
            </a:r>
            <a:r>
              <a:rPr lang="hu-HU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I. Béla Gimnázium </a:t>
            </a:r>
            <a:r>
              <a:rPr lang="hu-HU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között </a:t>
            </a:r>
            <a:endParaRPr lang="hu-HU" sz="2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idx="1"/>
          </p:nvPr>
        </p:nvSpPr>
        <p:spPr>
          <a:xfrm>
            <a:off x="822882" y="776754"/>
            <a:ext cx="10515600" cy="5679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3600" b="1" dirty="0" smtClean="0">
                <a:solidFill>
                  <a:schemeClr val="accent6">
                    <a:lumMod val="50000"/>
                  </a:schemeClr>
                </a:solidFill>
              </a:rPr>
              <a:t>PROJEKTTERMÉKEK</a:t>
            </a:r>
          </a:p>
          <a:p>
            <a:pPr marL="0" indent="0" algn="just">
              <a:buNone/>
            </a:pPr>
            <a:endParaRPr lang="hu-H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2" y="5139671"/>
            <a:ext cx="118380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052" name="Picture 4" descr="ujcim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648" y="5139671"/>
            <a:ext cx="957263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2" descr="hatartalanul_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316" y="5139671"/>
            <a:ext cx="1676685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CC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2" y="776754"/>
            <a:ext cx="3585883" cy="2689412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58" y="746498"/>
            <a:ext cx="3626224" cy="2719668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73"/>
          <a:stretch/>
        </p:blipFill>
        <p:spPr>
          <a:xfrm>
            <a:off x="4724076" y="3641212"/>
            <a:ext cx="2294306" cy="320703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035" y="3421809"/>
            <a:ext cx="4580965" cy="3435724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819" y="1214018"/>
            <a:ext cx="3236259" cy="2427194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" y="3812475"/>
            <a:ext cx="3939427" cy="295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1330</TotalTime>
  <Words>672</Words>
  <Application>Microsoft Office PowerPoint</Application>
  <PresentationFormat>Szélesvásznú</PresentationFormat>
  <Paragraphs>56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Office-téma</vt:lpstr>
      <vt:lpstr>Együttműködés a  Bolyai Tehetséggondozó Gimnázium és a  Szekszárdi I. Béla Gimnázium között </vt:lpstr>
      <vt:lpstr>Együttműködés a Bolyai Tehetséggondozó Gimnázium és a Szekszárdi I. Béla Gimnázium között </vt:lpstr>
      <vt:lpstr>Együttműködés a Bolyai Tehetséggondozó Gimnázium és a Szekszárdi I. Béla Gimnázium között </vt:lpstr>
      <vt:lpstr>Együttműködés a Bolyai Tehetséggondozó Gimnázium és a Szekszárdi I. Béla Gimnázium között </vt:lpstr>
      <vt:lpstr>Együttműködés a  Bolyai Tehetséggondozó Gimnázium és a  Szekszárdi I. Béla Gimnázium között </vt:lpstr>
      <vt:lpstr>Együttműködés a Bolyai Tehetséggondozó Gimnázium és a Szekszárdi I. Béla Gimnázium között </vt:lpstr>
      <vt:lpstr>PowerPoint bemutató</vt:lpstr>
      <vt:lpstr>Együttműködés a Bolyai Tehetséggondozó Gimnázium és a Szekszárdi I. Béla Gimnázium között </vt:lpstr>
      <vt:lpstr>Együttműködés a Bolyai Tehetséggondozó Gimnázium és a Szekszárdi I. Béla Gimnázium között </vt:lpstr>
      <vt:lpstr>Együttműködés a Bolyai Tehetséggondozó Gimnázium és a Szekszárdi I. Béla Gimnázium között  PROJEKTTERMÉKEK</vt:lpstr>
      <vt:lpstr>Együttműködés a Bolyai Tehetséggondozó Gimnázium és a Szekszárdi I. Béla Gimnázium között </vt:lpstr>
      <vt:lpstr>Együttműködés a Bolyai Tehetséggondozó Gimnázium és a Szekszárdi I. Béla Gimnázium között </vt:lpstr>
      <vt:lpstr>PowerPoint bemutató</vt:lpstr>
      <vt:lpstr>PowerPoint bemutató</vt:lpstr>
      <vt:lpstr>Együttműködés a Bolyai Tehetséggondozó Gimnázium és a Szekszárdi I. Béla Gimnázium között  PROJEKTTERMÉKEK</vt:lpstr>
      <vt:lpstr>Együttműködés a  Bolyai Tehetséggondozó Gimnázium és a  Szekszárdi I. Béla Gimnázium között </vt:lpstr>
      <vt:lpstr>Együttműködés a Bolyai Tehetséggondozó Gimnázium és a Szekszárdi I. Béla Gimnázium között </vt:lpstr>
      <vt:lpstr>Együttműködés a Bolyai Tehetséggondozó Gimnázium és a Szekszárdi I. Béla Gimnázium között </vt:lpstr>
      <vt:lpstr>Együttműködés a Bolyai Tehetséggondozó Gimnázium és a Szekszárdi I. Béla Gimnázium között </vt:lpstr>
      <vt:lpstr>Együttműködés a Bolyai Tehetséggondozó Gimnázium és a  Szekszárdi I. Béla Gimnázium között   Köszönjük a figyelmet!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Együttműködés a  Bolyai Tehetséggondozó Gimnázium és a  Szekszárdi I. Béla Gimnázium között </dc:title>
  <dc:creator>Szügyi Hajnalka</dc:creator>
  <cp:lastModifiedBy>Szügyi Hajnalka</cp:lastModifiedBy>
  <cp:revision>48</cp:revision>
  <dcterms:created xsi:type="dcterms:W3CDTF">2017-10-19T05:50:46Z</dcterms:created>
  <dcterms:modified xsi:type="dcterms:W3CDTF">2017-10-23T20:46:22Z</dcterms:modified>
</cp:coreProperties>
</file>