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96" r:id="rId3"/>
    <p:sldId id="298" r:id="rId4"/>
    <p:sldId id="265" r:id="rId5"/>
    <p:sldId id="299" r:id="rId6"/>
    <p:sldId id="315" r:id="rId7"/>
    <p:sldId id="316" r:id="rId8"/>
    <p:sldId id="295" r:id="rId9"/>
    <p:sldId id="297" r:id="rId10"/>
    <p:sldId id="263" r:id="rId11"/>
    <p:sldId id="271" r:id="rId12"/>
    <p:sldId id="267" r:id="rId13"/>
    <p:sldId id="302" r:id="rId14"/>
    <p:sldId id="300" r:id="rId15"/>
    <p:sldId id="301" r:id="rId16"/>
    <p:sldId id="317" r:id="rId17"/>
    <p:sldId id="318" r:id="rId18"/>
    <p:sldId id="319" r:id="rId19"/>
    <p:sldId id="288" r:id="rId20"/>
    <p:sldId id="289" r:id="rId21"/>
    <p:sldId id="290" r:id="rId22"/>
    <p:sldId id="292" r:id="rId23"/>
    <p:sldId id="303" r:id="rId24"/>
    <p:sldId id="304" r:id="rId25"/>
    <p:sldId id="305" r:id="rId26"/>
    <p:sldId id="306" r:id="rId27"/>
    <p:sldId id="307" r:id="rId28"/>
    <p:sldId id="308" r:id="rId29"/>
    <p:sldId id="309" r:id="rId30"/>
    <p:sldId id="310" r:id="rId31"/>
    <p:sldId id="313" r:id="rId32"/>
    <p:sldId id="314" r:id="rId33"/>
    <p:sldId id="311" r:id="rId34"/>
    <p:sldId id="312" r:id="rId35"/>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632" autoAdjust="0"/>
  </p:normalViewPr>
  <p:slideViewPr>
    <p:cSldViewPr>
      <p:cViewPr varScale="1">
        <p:scale>
          <a:sx n="96" d="100"/>
          <a:sy n="96" d="100"/>
        </p:scale>
        <p:origin x="-408"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8D611E-FB38-4D2A-B311-AED94C3E07AF}" type="datetimeFigureOut">
              <a:rPr lang="hu-HU" smtClean="0"/>
              <a:pPr/>
              <a:t>2019.03.11.</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52C227-69E0-4F6E-9DDB-1FD2805CE155}" type="slidenum">
              <a:rPr lang="hu-HU" smtClean="0"/>
              <a:pPr/>
              <a:t>‹#›</a:t>
            </a:fld>
            <a:endParaRPr lang="hu-HU"/>
          </a:p>
        </p:txBody>
      </p:sp>
    </p:spTree>
    <p:extLst>
      <p:ext uri="{BB962C8B-B14F-4D97-AF65-F5344CB8AC3E}">
        <p14:creationId xmlns:p14="http://schemas.microsoft.com/office/powerpoint/2010/main" xmlns="" val="3231878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A752C227-69E0-4F6E-9DDB-1FD2805CE155}" type="slidenum">
              <a:rPr lang="hu-HU" smtClean="0"/>
              <a:pPr/>
              <a:t>25</a:t>
            </a:fld>
            <a:endParaRPr 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450383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3431512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287286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1166855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1678458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2134010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181830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3536160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4045200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3085848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AFCF09BD-642A-4F91-9B0A-7247337BC74A}" type="datetimeFigureOut">
              <a:rPr lang="hu-HU" smtClean="0"/>
              <a:pPr/>
              <a:t>2019.03.11.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3322807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CF09BD-642A-4F91-9B0A-7247337BC74A}" type="datetimeFigureOut">
              <a:rPr lang="hu-HU" smtClean="0"/>
              <a:pPr/>
              <a:t>2019.03.11.</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2BD3E-FB34-40AA-9BF5-4B539CF1FF8B}" type="slidenum">
              <a:rPr lang="hu-HU" smtClean="0"/>
              <a:pPr/>
              <a:t>‹#›</a:t>
            </a:fld>
            <a:endParaRPr lang="hu-HU"/>
          </a:p>
        </p:txBody>
      </p:sp>
    </p:spTree>
    <p:extLst>
      <p:ext uri="{BB962C8B-B14F-4D97-AF65-F5344CB8AC3E}">
        <p14:creationId xmlns:p14="http://schemas.microsoft.com/office/powerpoint/2010/main" xmlns="" val="260796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85800" y="764704"/>
            <a:ext cx="7772400" cy="3240359"/>
          </a:xfrm>
        </p:spPr>
        <p:txBody>
          <a:bodyPr>
            <a:noAutofit/>
          </a:bodyPr>
          <a:lstStyle/>
          <a:p>
            <a:r>
              <a:rPr lang="hu-HU" sz="3600" dirty="0">
                <a:latin typeface="Georgia" pitchFamily="18" charset="0"/>
              </a:rPr>
              <a:t>Előkészítő óra </a:t>
            </a:r>
            <a:br>
              <a:rPr lang="hu-HU" sz="3600" dirty="0">
                <a:latin typeface="Georgia" pitchFamily="18" charset="0"/>
              </a:rPr>
            </a:br>
            <a:r>
              <a:rPr lang="hu-HU" sz="3600" dirty="0">
                <a:latin typeface="Georgia" pitchFamily="18" charset="0"/>
              </a:rPr>
              <a:t>a </a:t>
            </a:r>
            <a:r>
              <a:rPr lang="hu-HU" sz="3600" b="1" dirty="0" smtClean="0">
                <a:solidFill>
                  <a:schemeClr val="accent1"/>
                </a:solidFill>
                <a:latin typeface="Georgia" pitchFamily="18" charset="0"/>
              </a:rPr>
              <a:t>„Határtalanul!” </a:t>
            </a:r>
            <a:r>
              <a:rPr lang="hu-HU" sz="3600" b="1" dirty="0">
                <a:solidFill>
                  <a:schemeClr val="accent1"/>
                </a:solidFill>
                <a:latin typeface="Georgia" pitchFamily="18" charset="0"/>
              </a:rPr>
              <a:t>program</a:t>
            </a:r>
            <a:r>
              <a:rPr lang="hu-HU" sz="3600" dirty="0">
                <a:latin typeface="Georgia" pitchFamily="18" charset="0"/>
              </a:rPr>
              <a:t> </a:t>
            </a:r>
            <a:br>
              <a:rPr lang="hu-HU" sz="3600" dirty="0">
                <a:latin typeface="Georgia" pitchFamily="18" charset="0"/>
              </a:rPr>
            </a:br>
            <a:r>
              <a:rPr lang="hu-HU" sz="3600" dirty="0">
                <a:latin typeface="Georgia" pitchFamily="18" charset="0"/>
              </a:rPr>
              <a:t>keretében </a:t>
            </a:r>
            <a:br>
              <a:rPr lang="hu-HU" sz="3600" dirty="0">
                <a:latin typeface="Georgia" pitchFamily="18" charset="0"/>
              </a:rPr>
            </a:br>
            <a:r>
              <a:rPr lang="hu-HU" sz="3600" b="1" dirty="0" smtClean="0">
                <a:solidFill>
                  <a:schemeClr val="accent1"/>
                </a:solidFill>
                <a:latin typeface="Georgia" pitchFamily="18" charset="0"/>
              </a:rPr>
              <a:t>„Magyarok itthon és otthon” </a:t>
            </a:r>
            <a:r>
              <a:rPr lang="hu-HU" sz="3600" dirty="0">
                <a:latin typeface="Georgia" pitchFamily="18" charset="0"/>
              </a:rPr>
              <a:t/>
            </a:r>
            <a:br>
              <a:rPr lang="hu-HU" sz="3600" dirty="0">
                <a:latin typeface="Georgia" pitchFamily="18" charset="0"/>
              </a:rPr>
            </a:br>
            <a:r>
              <a:rPr lang="hu-HU" sz="3600" dirty="0">
                <a:latin typeface="Georgia" pitchFamily="18" charset="0"/>
              </a:rPr>
              <a:t>című pályázat megvalósítására</a:t>
            </a:r>
          </a:p>
        </p:txBody>
      </p:sp>
      <p:sp>
        <p:nvSpPr>
          <p:cNvPr id="3" name="Alcím 2"/>
          <p:cNvSpPr>
            <a:spLocks noGrp="1"/>
          </p:cNvSpPr>
          <p:nvPr>
            <p:ph type="subTitle" idx="1"/>
          </p:nvPr>
        </p:nvSpPr>
        <p:spPr>
          <a:xfrm>
            <a:off x="1371600" y="4365104"/>
            <a:ext cx="6400800" cy="1273696"/>
          </a:xfrm>
        </p:spPr>
        <p:txBody>
          <a:bodyPr/>
          <a:lstStyle/>
          <a:p>
            <a:r>
              <a:rPr lang="hu-HU" dirty="0">
                <a:solidFill>
                  <a:schemeClr val="tx1"/>
                </a:solidFill>
                <a:latin typeface="Georgia" pitchFamily="18" charset="0"/>
              </a:rPr>
              <a:t>a </a:t>
            </a:r>
            <a:r>
              <a:rPr lang="hu-HU" b="1" dirty="0" smtClean="0">
                <a:solidFill>
                  <a:srgbClr val="FF0000"/>
                </a:solidFill>
                <a:latin typeface="Georgia" pitchFamily="18" charset="0"/>
              </a:rPr>
              <a:t>2018/2019.</a:t>
            </a:r>
            <a:r>
              <a:rPr lang="hu-HU" dirty="0" smtClean="0">
                <a:solidFill>
                  <a:schemeClr val="tx1"/>
                </a:solidFill>
                <a:latin typeface="Georgia" pitchFamily="18" charset="0"/>
              </a:rPr>
              <a:t> tanévben</a:t>
            </a:r>
          </a:p>
          <a:p>
            <a:r>
              <a:rPr lang="hu-HU" dirty="0" smtClean="0">
                <a:solidFill>
                  <a:schemeClr val="tx1"/>
                </a:solidFill>
                <a:latin typeface="Georgia" pitchFamily="18" charset="0"/>
              </a:rPr>
              <a:t>2019. március 11.</a:t>
            </a:r>
            <a:endParaRPr lang="hu-HU" dirty="0">
              <a:solidFill>
                <a:schemeClr val="tx1"/>
              </a:solidFill>
            </a:endParaRPr>
          </a:p>
        </p:txBody>
      </p:sp>
    </p:spTree>
    <p:extLst>
      <p:ext uri="{BB962C8B-B14F-4D97-AF65-F5344CB8AC3E}">
        <p14:creationId xmlns:p14="http://schemas.microsoft.com/office/powerpoint/2010/main" xmlns="" val="2055618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3600" b="1" dirty="0">
                <a:latin typeface="Georgia" pitchFamily="18" charset="0"/>
              </a:rPr>
              <a:t>Trianon – </a:t>
            </a:r>
            <a:r>
              <a:rPr lang="hu-HU" sz="3600" b="1" dirty="0">
                <a:solidFill>
                  <a:srgbClr val="FF0000"/>
                </a:solidFill>
                <a:latin typeface="Georgia" pitchFamily="18" charset="0"/>
              </a:rPr>
              <a:t>1920. VI. 4.</a:t>
            </a:r>
          </a:p>
        </p:txBody>
      </p:sp>
      <p:sp>
        <p:nvSpPr>
          <p:cNvPr id="3" name="Tartalom helye 2"/>
          <p:cNvSpPr>
            <a:spLocks noGrp="1"/>
          </p:cNvSpPr>
          <p:nvPr>
            <p:ph idx="1"/>
          </p:nvPr>
        </p:nvSpPr>
        <p:spPr>
          <a:xfrm>
            <a:off x="457200" y="1700808"/>
            <a:ext cx="8229600" cy="4536504"/>
          </a:xfrm>
        </p:spPr>
        <p:txBody>
          <a:bodyPr>
            <a:normAutofit/>
          </a:bodyPr>
          <a:lstStyle/>
          <a:p>
            <a:pPr marL="0" indent="0">
              <a:buNone/>
            </a:pPr>
            <a:r>
              <a:rPr lang="hu-HU" b="1" dirty="0">
                <a:latin typeface="Georgia" pitchFamily="18" charset="0"/>
              </a:rPr>
              <a:t>Területi veszteségek:</a:t>
            </a:r>
          </a:p>
          <a:p>
            <a:r>
              <a:rPr lang="hu-HU" dirty="0" err="1">
                <a:latin typeface="Georgia" pitchFamily="18" charset="0"/>
                <a:cs typeface="Arial" charset="0"/>
              </a:rPr>
              <a:t>Mo</a:t>
            </a:r>
            <a:r>
              <a:rPr lang="hu-HU" dirty="0">
                <a:latin typeface="Georgia" pitchFamily="18" charset="0"/>
                <a:cs typeface="Arial" charset="0"/>
              </a:rPr>
              <a:t>. területe (Horvát-Szlavónország nélkül): 282 ezer km</a:t>
            </a:r>
            <a:r>
              <a:rPr lang="en-US" dirty="0">
                <a:latin typeface="Georgia" pitchFamily="18" charset="0"/>
                <a:cs typeface="Arial" charset="0"/>
              </a:rPr>
              <a:t>²</a:t>
            </a:r>
            <a:r>
              <a:rPr lang="hu-HU" dirty="0">
                <a:latin typeface="Georgia" pitchFamily="18" charset="0"/>
                <a:cs typeface="Arial" charset="0"/>
              </a:rPr>
              <a:t> </a:t>
            </a:r>
            <a:r>
              <a:rPr lang="hu-HU" dirty="0">
                <a:cs typeface="Arial" charset="0"/>
              </a:rPr>
              <a:t>→</a:t>
            </a:r>
            <a:r>
              <a:rPr lang="hu-HU" dirty="0">
                <a:latin typeface="Georgia" pitchFamily="18" charset="0"/>
                <a:cs typeface="Arial" charset="0"/>
              </a:rPr>
              <a:t> 93 ezer km</a:t>
            </a:r>
            <a:r>
              <a:rPr lang="en-US" dirty="0">
                <a:latin typeface="Georgia" pitchFamily="18" charset="0"/>
                <a:cs typeface="Arial" charset="0"/>
              </a:rPr>
              <a:t>²</a:t>
            </a:r>
            <a:r>
              <a:rPr lang="hu-HU" dirty="0">
                <a:latin typeface="Georgia" pitchFamily="18" charset="0"/>
                <a:cs typeface="Arial" charset="0"/>
              </a:rPr>
              <a:t> (</a:t>
            </a:r>
            <a:r>
              <a:rPr lang="hu-HU" dirty="0">
                <a:solidFill>
                  <a:schemeClr val="accent1"/>
                </a:solidFill>
                <a:latin typeface="Georgia" pitchFamily="18" charset="0"/>
                <a:cs typeface="Arial" charset="0"/>
              </a:rPr>
              <a:t>az ország 1/3-a maradt</a:t>
            </a:r>
            <a:r>
              <a:rPr lang="hu-HU" dirty="0">
                <a:latin typeface="Georgia" pitchFamily="18" charset="0"/>
                <a:cs typeface="Arial" charset="0"/>
              </a:rPr>
              <a:t>).</a:t>
            </a:r>
          </a:p>
        </p:txBody>
      </p:sp>
    </p:spTree>
    <p:extLst>
      <p:ext uri="{BB962C8B-B14F-4D97-AF65-F5344CB8AC3E}">
        <p14:creationId xmlns:p14="http://schemas.microsoft.com/office/powerpoint/2010/main" xmlns="" val="2355408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3600" b="1" dirty="0">
                <a:latin typeface="Georgia" pitchFamily="18" charset="0"/>
              </a:rPr>
              <a:t>Trianon – </a:t>
            </a:r>
            <a:r>
              <a:rPr lang="hu-HU" sz="3600" b="1" dirty="0">
                <a:solidFill>
                  <a:srgbClr val="FF0000"/>
                </a:solidFill>
                <a:latin typeface="Georgia" pitchFamily="18" charset="0"/>
              </a:rPr>
              <a:t>1920. VI. 4.</a:t>
            </a:r>
          </a:p>
        </p:txBody>
      </p:sp>
      <p:sp>
        <p:nvSpPr>
          <p:cNvPr id="3" name="Tartalom helye 2"/>
          <p:cNvSpPr>
            <a:spLocks noGrp="1"/>
          </p:cNvSpPr>
          <p:nvPr>
            <p:ph idx="1"/>
          </p:nvPr>
        </p:nvSpPr>
        <p:spPr>
          <a:xfrm>
            <a:off x="457200" y="1384176"/>
            <a:ext cx="8229600" cy="4925144"/>
          </a:xfrm>
        </p:spPr>
        <p:txBody>
          <a:bodyPr>
            <a:normAutofit/>
          </a:bodyPr>
          <a:lstStyle/>
          <a:p>
            <a:pPr marL="0" indent="0">
              <a:buNone/>
            </a:pPr>
            <a:r>
              <a:rPr lang="hu-HU" b="1" dirty="0">
                <a:latin typeface="Georgia" pitchFamily="18" charset="0"/>
              </a:rPr>
              <a:t>A lakosság elvesztése:</a:t>
            </a:r>
          </a:p>
          <a:p>
            <a:r>
              <a:rPr lang="hu-HU" dirty="0" err="1">
                <a:latin typeface="Georgia" pitchFamily="18" charset="0"/>
              </a:rPr>
              <a:t>Mo</a:t>
            </a:r>
            <a:r>
              <a:rPr lang="hu-HU" dirty="0">
                <a:latin typeface="Georgia" pitchFamily="18" charset="0"/>
              </a:rPr>
              <a:t>. lakossága (</a:t>
            </a:r>
            <a:r>
              <a:rPr lang="hu-HU" dirty="0" err="1">
                <a:latin typeface="Georgia" pitchFamily="18" charset="0"/>
              </a:rPr>
              <a:t>Horváto</a:t>
            </a:r>
            <a:r>
              <a:rPr lang="hu-HU" dirty="0">
                <a:latin typeface="Georgia" pitchFamily="18" charset="0"/>
              </a:rPr>
              <a:t>. nélkül) 18,2 M fő (</a:t>
            </a:r>
            <a:r>
              <a:rPr lang="hu-HU" dirty="0">
                <a:solidFill>
                  <a:srgbClr val="FF0000"/>
                </a:solidFill>
                <a:latin typeface="Georgia" pitchFamily="18" charset="0"/>
              </a:rPr>
              <a:t>1910</a:t>
            </a:r>
            <a:r>
              <a:rPr lang="hu-HU" dirty="0">
                <a:latin typeface="Georgia" pitchFamily="18" charset="0"/>
              </a:rPr>
              <a:t>) </a:t>
            </a:r>
            <a:r>
              <a:rPr lang="hu-HU" dirty="0">
                <a:latin typeface="Georgia" pitchFamily="18" charset="0"/>
                <a:sym typeface="Wingdings" pitchFamily="2" charset="2"/>
              </a:rPr>
              <a:t> </a:t>
            </a:r>
            <a:r>
              <a:rPr lang="hu-HU" dirty="0">
                <a:latin typeface="Georgia" pitchFamily="18" charset="0"/>
              </a:rPr>
              <a:t>7,6 M fő (</a:t>
            </a:r>
            <a:r>
              <a:rPr lang="hu-HU" dirty="0">
                <a:solidFill>
                  <a:srgbClr val="FF0000"/>
                </a:solidFill>
                <a:latin typeface="Georgia" pitchFamily="18" charset="0"/>
              </a:rPr>
              <a:t>1920</a:t>
            </a:r>
            <a:r>
              <a:rPr lang="hu-HU" dirty="0">
                <a:latin typeface="Georgia" pitchFamily="18" charset="0"/>
              </a:rPr>
              <a:t>).</a:t>
            </a:r>
          </a:p>
          <a:p>
            <a:pPr marL="0" indent="0">
              <a:lnSpc>
                <a:spcPct val="90000"/>
              </a:lnSpc>
              <a:buNone/>
            </a:pPr>
            <a:r>
              <a:rPr lang="hu-HU" b="1" dirty="0">
                <a:latin typeface="Georgia" pitchFamily="18" charset="0"/>
              </a:rPr>
              <a:t>A magyarok száma</a:t>
            </a:r>
            <a:r>
              <a:rPr lang="hu-HU" dirty="0">
                <a:latin typeface="Georgia" pitchFamily="18" charset="0"/>
              </a:rPr>
              <a:t> a Kárpát-medencében (</a:t>
            </a:r>
            <a:r>
              <a:rPr lang="hu-HU" dirty="0">
                <a:solidFill>
                  <a:srgbClr val="FF0000"/>
                </a:solidFill>
                <a:latin typeface="Georgia" pitchFamily="18" charset="0"/>
              </a:rPr>
              <a:t>1910</a:t>
            </a:r>
            <a:r>
              <a:rPr lang="hu-HU" dirty="0">
                <a:latin typeface="Georgia" pitchFamily="18" charset="0"/>
              </a:rPr>
              <a:t>) ~ 10 M fő </a:t>
            </a:r>
          </a:p>
          <a:p>
            <a:pPr marL="0" indent="0">
              <a:lnSpc>
                <a:spcPct val="90000"/>
              </a:lnSpc>
              <a:buNone/>
            </a:pPr>
            <a:r>
              <a:rPr lang="hu-HU" dirty="0">
                <a:cs typeface="Arial" charset="0"/>
              </a:rPr>
              <a:t>→</a:t>
            </a:r>
            <a:r>
              <a:rPr lang="hu-HU" dirty="0">
                <a:latin typeface="Georgia" pitchFamily="18" charset="0"/>
              </a:rPr>
              <a:t> </a:t>
            </a:r>
            <a:r>
              <a:rPr lang="hu-HU" dirty="0">
                <a:solidFill>
                  <a:srgbClr val="FF0000"/>
                </a:solidFill>
                <a:latin typeface="Georgia" pitchFamily="18" charset="0"/>
              </a:rPr>
              <a:t>1920</a:t>
            </a:r>
            <a:r>
              <a:rPr lang="hu-HU" dirty="0">
                <a:latin typeface="Georgia" pitchFamily="18" charset="0"/>
              </a:rPr>
              <a:t>, </a:t>
            </a:r>
            <a:r>
              <a:rPr lang="hu-HU" dirty="0" err="1">
                <a:latin typeface="Georgia" pitchFamily="18" charset="0"/>
              </a:rPr>
              <a:t>Mo</a:t>
            </a:r>
            <a:r>
              <a:rPr lang="hu-HU" dirty="0">
                <a:latin typeface="Georgia" pitchFamily="18" charset="0"/>
              </a:rPr>
              <a:t>.: 6,7 M fő; </a:t>
            </a:r>
          </a:p>
          <a:p>
            <a:pPr marL="0" indent="0">
              <a:lnSpc>
                <a:spcPct val="90000"/>
              </a:lnSpc>
              <a:buNone/>
            </a:pPr>
            <a:r>
              <a:rPr lang="hu-HU" dirty="0">
                <a:latin typeface="Georgia" pitchFamily="18" charset="0"/>
              </a:rPr>
              <a:t>+ az utódállamokban: 3,</a:t>
            </a:r>
            <a:r>
              <a:rPr lang="hu-HU" dirty="0" err="1">
                <a:latin typeface="Georgia" pitchFamily="18" charset="0"/>
              </a:rPr>
              <a:t>3</a:t>
            </a:r>
            <a:r>
              <a:rPr lang="hu-HU" dirty="0">
                <a:latin typeface="Georgia" pitchFamily="18" charset="0"/>
              </a:rPr>
              <a:t> M fő (a magyarság 1/3-a, sőt! többségük az új határvonalak mellett)! </a:t>
            </a:r>
          </a:p>
        </p:txBody>
      </p:sp>
    </p:spTree>
    <p:extLst>
      <p:ext uri="{BB962C8B-B14F-4D97-AF65-F5344CB8AC3E}">
        <p14:creationId xmlns:p14="http://schemas.microsoft.com/office/powerpoint/2010/main" xmlns="" val="1266490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a:bodyPr>
          <a:lstStyle/>
          <a:p>
            <a:pPr eaLnBrk="1" hangingPunct="1"/>
            <a:r>
              <a:rPr lang="hu-HU" sz="3600" dirty="0">
                <a:latin typeface="Georgia" pitchFamily="18" charset="0"/>
              </a:rPr>
              <a:t>Etnikai viszonyok Trianon után I.</a:t>
            </a:r>
          </a:p>
        </p:txBody>
      </p:sp>
      <p:sp>
        <p:nvSpPr>
          <p:cNvPr id="23555" name="Rectangle 3"/>
          <p:cNvSpPr>
            <a:spLocks noGrp="1" noChangeArrowheads="1"/>
          </p:cNvSpPr>
          <p:nvPr>
            <p:ph type="body" idx="1"/>
          </p:nvPr>
        </p:nvSpPr>
        <p:spPr/>
        <p:txBody>
          <a:bodyPr/>
          <a:lstStyle/>
          <a:p>
            <a:pPr eaLnBrk="1" hangingPunct="1"/>
            <a:endParaRPr lang="hu-HU" dirty="0"/>
          </a:p>
          <a:p>
            <a:pPr eaLnBrk="1" hangingPunct="1"/>
            <a:endParaRPr lang="hu-HU" dirty="0"/>
          </a:p>
          <a:p>
            <a:pPr eaLnBrk="1" hangingPunct="1"/>
            <a:endParaRPr lang="hu-HU" dirty="0"/>
          </a:p>
          <a:p>
            <a:pPr eaLnBrk="1" hangingPunct="1"/>
            <a:endParaRPr lang="hu-HU" dirty="0"/>
          </a:p>
          <a:p>
            <a:pPr eaLnBrk="1" hangingPunct="1"/>
            <a:endParaRPr lang="hu-HU" dirty="0"/>
          </a:p>
          <a:p>
            <a:pPr marL="0" indent="0" eaLnBrk="1" hangingPunct="1">
              <a:buNone/>
            </a:pPr>
            <a:r>
              <a:rPr lang="hu-HU" dirty="0"/>
              <a:t>							    </a:t>
            </a:r>
            <a:r>
              <a:rPr lang="hu-HU" dirty="0">
                <a:latin typeface="Calibri"/>
              </a:rPr>
              <a:t>↕</a:t>
            </a:r>
            <a:endParaRPr lang="hu-HU" dirty="0"/>
          </a:p>
          <a:p>
            <a:pPr marL="0" indent="0" eaLnBrk="1" hangingPunct="1">
              <a:buNone/>
            </a:pPr>
            <a:r>
              <a:rPr lang="hu-HU" dirty="0"/>
              <a:t>					 		    </a:t>
            </a:r>
            <a:r>
              <a:rPr lang="hu-HU" sz="5400" b="1" dirty="0">
                <a:latin typeface="Georgia" pitchFamily="18" charset="0"/>
              </a:rPr>
              <a:t>!</a:t>
            </a:r>
            <a:endParaRPr lang="hu-HU" b="1" dirty="0">
              <a:latin typeface="Georgia" pitchFamily="18" charset="0"/>
            </a:endParaRPr>
          </a:p>
        </p:txBody>
      </p:sp>
      <p:pic>
        <p:nvPicPr>
          <p:cNvPr id="23556"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950" y="1196752"/>
            <a:ext cx="8893175" cy="35734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52045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A magyarok létszámának alakulása a határon túli területeken</a:t>
            </a:r>
            <a:endParaRPr lang="hu-HU" dirty="0"/>
          </a:p>
        </p:txBody>
      </p:sp>
      <p:graphicFrame>
        <p:nvGraphicFramePr>
          <p:cNvPr id="4" name="Tartalom helye 3"/>
          <p:cNvGraphicFramePr>
            <a:graphicFrameLocks noGrp="1"/>
          </p:cNvGraphicFramePr>
          <p:nvPr>
            <p:ph idx="1"/>
          </p:nvPr>
        </p:nvGraphicFramePr>
        <p:xfrm>
          <a:off x="457200" y="1600200"/>
          <a:ext cx="8229600" cy="296672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pPr algn="ctr"/>
                      <a:endParaRPr lang="hu-HU" dirty="0"/>
                    </a:p>
                  </a:txBody>
                  <a:tcPr/>
                </a:tc>
                <a:tc>
                  <a:txBody>
                    <a:bodyPr/>
                    <a:lstStyle/>
                    <a:p>
                      <a:pPr algn="ctr"/>
                      <a:r>
                        <a:rPr lang="hu-HU" dirty="0" smtClean="0"/>
                        <a:t>1980</a:t>
                      </a:r>
                      <a:endParaRPr lang="hu-HU" dirty="0"/>
                    </a:p>
                  </a:txBody>
                  <a:tcPr/>
                </a:tc>
                <a:tc>
                  <a:txBody>
                    <a:bodyPr/>
                    <a:lstStyle/>
                    <a:p>
                      <a:pPr algn="ctr"/>
                      <a:r>
                        <a:rPr lang="hu-HU" dirty="0" smtClean="0"/>
                        <a:t>1991</a:t>
                      </a:r>
                      <a:endParaRPr lang="hu-HU" dirty="0"/>
                    </a:p>
                  </a:txBody>
                  <a:tcPr/>
                </a:tc>
                <a:tc>
                  <a:txBody>
                    <a:bodyPr/>
                    <a:lstStyle/>
                    <a:p>
                      <a:pPr algn="ctr"/>
                      <a:r>
                        <a:rPr lang="hu-HU" dirty="0" smtClean="0"/>
                        <a:t>2001</a:t>
                      </a:r>
                      <a:endParaRPr lang="hu-HU" dirty="0"/>
                    </a:p>
                  </a:txBody>
                  <a:tcPr/>
                </a:tc>
                <a:tc>
                  <a:txBody>
                    <a:bodyPr/>
                    <a:lstStyle/>
                    <a:p>
                      <a:pPr algn="ctr"/>
                      <a:r>
                        <a:rPr lang="hu-HU" dirty="0" smtClean="0"/>
                        <a:t>2011</a:t>
                      </a:r>
                      <a:endParaRPr lang="hu-HU" dirty="0"/>
                    </a:p>
                  </a:txBody>
                  <a:tcPr/>
                </a:tc>
              </a:tr>
              <a:tr h="370840">
                <a:tc>
                  <a:txBody>
                    <a:bodyPr/>
                    <a:lstStyle/>
                    <a:p>
                      <a:r>
                        <a:rPr lang="hu-HU" dirty="0" smtClean="0"/>
                        <a:t>Erdélyi</a:t>
                      </a:r>
                      <a:endParaRPr lang="hu-HU" dirty="0"/>
                    </a:p>
                  </a:txBody>
                  <a:tcPr/>
                </a:tc>
                <a:tc>
                  <a:txBody>
                    <a:bodyPr/>
                    <a:lstStyle/>
                    <a:p>
                      <a:r>
                        <a:rPr lang="hu-HU" sz="1800" kern="1200" dirty="0" smtClean="0">
                          <a:solidFill>
                            <a:schemeClr val="dk1"/>
                          </a:solidFill>
                          <a:latin typeface="+mn-lt"/>
                          <a:ea typeface="+mn-ea"/>
                          <a:cs typeface="+mn-cs"/>
                        </a:rPr>
                        <a:t>2 000 </a:t>
                      </a:r>
                      <a:r>
                        <a:rPr lang="hu-HU" sz="1800" kern="1200" dirty="0" err="1" smtClean="0">
                          <a:solidFill>
                            <a:schemeClr val="dk1"/>
                          </a:solidFill>
                          <a:latin typeface="+mn-lt"/>
                          <a:ea typeface="+mn-ea"/>
                          <a:cs typeface="+mn-cs"/>
                        </a:rPr>
                        <a:t>000</a:t>
                      </a:r>
                      <a:endParaRPr lang="hu-HU" dirty="0"/>
                    </a:p>
                  </a:txBody>
                  <a:tcPr/>
                </a:tc>
                <a:tc>
                  <a:txBody>
                    <a:bodyPr/>
                    <a:lstStyle/>
                    <a:p>
                      <a:r>
                        <a:rPr lang="hu-HU" sz="1800" kern="1200" dirty="0" smtClean="0">
                          <a:solidFill>
                            <a:schemeClr val="dk1"/>
                          </a:solidFill>
                          <a:latin typeface="+mn-lt"/>
                          <a:ea typeface="+mn-ea"/>
                          <a:cs typeface="+mn-cs"/>
                        </a:rPr>
                        <a:t>1 624 959 </a:t>
                      </a:r>
                      <a:endParaRPr lang="hu-HU" dirty="0"/>
                    </a:p>
                  </a:txBody>
                  <a:tcPr/>
                </a:tc>
                <a:tc>
                  <a:txBody>
                    <a:bodyPr/>
                    <a:lstStyle/>
                    <a:p>
                      <a:r>
                        <a:rPr lang="hu-HU" sz="1800" kern="1200" dirty="0" smtClean="0">
                          <a:solidFill>
                            <a:schemeClr val="dk1"/>
                          </a:solidFill>
                          <a:latin typeface="+mn-lt"/>
                          <a:ea typeface="+mn-ea"/>
                          <a:cs typeface="+mn-cs"/>
                        </a:rPr>
                        <a:t>1 434 377</a:t>
                      </a:r>
                      <a:endParaRPr lang="hu-HU" dirty="0"/>
                    </a:p>
                  </a:txBody>
                  <a:tcPr/>
                </a:tc>
                <a:tc>
                  <a:txBody>
                    <a:bodyPr/>
                    <a:lstStyle/>
                    <a:p>
                      <a:r>
                        <a:rPr lang="hu-HU" sz="1800" kern="1200" dirty="0" smtClean="0">
                          <a:solidFill>
                            <a:schemeClr val="dk1"/>
                          </a:solidFill>
                          <a:latin typeface="+mn-lt"/>
                          <a:ea typeface="+mn-ea"/>
                          <a:cs typeface="+mn-cs"/>
                        </a:rPr>
                        <a:t>1 225 000</a:t>
                      </a:r>
                      <a:endParaRPr lang="hu-HU" dirty="0"/>
                    </a:p>
                  </a:txBody>
                  <a:tcPr/>
                </a:tc>
              </a:tr>
              <a:tr h="370840">
                <a:tc>
                  <a:txBody>
                    <a:bodyPr/>
                    <a:lstStyle/>
                    <a:p>
                      <a:r>
                        <a:rPr lang="hu-HU" dirty="0" smtClean="0"/>
                        <a:t>Felvidék</a:t>
                      </a:r>
                      <a:endParaRPr lang="hu-HU" dirty="0"/>
                    </a:p>
                  </a:txBody>
                  <a:tcPr/>
                </a:tc>
                <a:tc>
                  <a:txBody>
                    <a:bodyPr/>
                    <a:lstStyle/>
                    <a:p>
                      <a:r>
                        <a:rPr lang="hu-HU" sz="1800" kern="1200" dirty="0" smtClean="0">
                          <a:solidFill>
                            <a:schemeClr val="dk1"/>
                          </a:solidFill>
                          <a:latin typeface="+mn-lt"/>
                          <a:ea typeface="+mn-ea"/>
                          <a:cs typeface="+mn-cs"/>
                        </a:rPr>
                        <a:t>750 000</a:t>
                      </a:r>
                      <a:endParaRPr lang="hu-HU" dirty="0"/>
                    </a:p>
                  </a:txBody>
                  <a:tcPr/>
                </a:tc>
                <a:tc>
                  <a:txBody>
                    <a:bodyPr/>
                    <a:lstStyle/>
                    <a:p>
                      <a:r>
                        <a:rPr lang="hu-HU" sz="1800" kern="1200" dirty="0" smtClean="0">
                          <a:solidFill>
                            <a:schemeClr val="dk1"/>
                          </a:solidFill>
                          <a:latin typeface="+mn-lt"/>
                          <a:ea typeface="+mn-ea"/>
                          <a:cs typeface="+mn-cs"/>
                        </a:rPr>
                        <a:t>567 296</a:t>
                      </a:r>
                      <a:endParaRPr lang="hu-HU" dirty="0"/>
                    </a:p>
                  </a:txBody>
                  <a:tcPr/>
                </a:tc>
                <a:tc>
                  <a:txBody>
                    <a:bodyPr/>
                    <a:lstStyle/>
                    <a:p>
                      <a:r>
                        <a:rPr lang="hu-HU" sz="1800" kern="1200" dirty="0" smtClean="0">
                          <a:solidFill>
                            <a:schemeClr val="dk1"/>
                          </a:solidFill>
                          <a:latin typeface="+mn-lt"/>
                          <a:ea typeface="+mn-ea"/>
                          <a:cs typeface="+mn-cs"/>
                        </a:rPr>
                        <a:t>520 528</a:t>
                      </a:r>
                      <a:endParaRPr lang="hu-HU" dirty="0"/>
                    </a:p>
                  </a:txBody>
                  <a:tcPr/>
                </a:tc>
                <a:tc>
                  <a:txBody>
                    <a:bodyPr/>
                    <a:lstStyle/>
                    <a:p>
                      <a:r>
                        <a:rPr lang="hu-HU" sz="1800" kern="1200" dirty="0" smtClean="0">
                          <a:solidFill>
                            <a:schemeClr val="dk1"/>
                          </a:solidFill>
                          <a:latin typeface="+mn-lt"/>
                          <a:ea typeface="+mn-ea"/>
                          <a:cs typeface="+mn-cs"/>
                        </a:rPr>
                        <a:t>459 000</a:t>
                      </a:r>
                      <a:endParaRPr lang="hu-HU" dirty="0"/>
                    </a:p>
                  </a:txBody>
                  <a:tcPr/>
                </a:tc>
              </a:tr>
              <a:tr h="370840">
                <a:tc>
                  <a:txBody>
                    <a:bodyPr/>
                    <a:lstStyle/>
                    <a:p>
                      <a:r>
                        <a:rPr lang="hu-HU" dirty="0" smtClean="0"/>
                        <a:t>Kárpátalja</a:t>
                      </a:r>
                      <a:endParaRPr lang="hu-HU" dirty="0"/>
                    </a:p>
                  </a:txBody>
                  <a:tcPr/>
                </a:tc>
                <a:tc>
                  <a:txBody>
                    <a:bodyPr/>
                    <a:lstStyle/>
                    <a:p>
                      <a:r>
                        <a:rPr lang="hu-HU" sz="1800" kern="1200" dirty="0" smtClean="0">
                          <a:solidFill>
                            <a:schemeClr val="dk1"/>
                          </a:solidFill>
                          <a:latin typeface="+mn-lt"/>
                          <a:ea typeface="+mn-ea"/>
                          <a:cs typeface="+mn-cs"/>
                        </a:rPr>
                        <a:t>200 000</a:t>
                      </a:r>
                      <a:endParaRPr lang="hu-HU" dirty="0"/>
                    </a:p>
                  </a:txBody>
                  <a:tcPr/>
                </a:tc>
                <a:tc>
                  <a:txBody>
                    <a:bodyPr/>
                    <a:lstStyle/>
                    <a:p>
                      <a:r>
                        <a:rPr lang="hu-HU" sz="1800" kern="1200" dirty="0" smtClean="0">
                          <a:solidFill>
                            <a:schemeClr val="dk1"/>
                          </a:solidFill>
                          <a:latin typeface="+mn-lt"/>
                          <a:ea typeface="+mn-ea"/>
                          <a:cs typeface="+mn-cs"/>
                        </a:rPr>
                        <a:t>163 111</a:t>
                      </a:r>
                      <a:endParaRPr lang="hu-HU" dirty="0"/>
                    </a:p>
                  </a:txBody>
                  <a:tcPr/>
                </a:tc>
                <a:tc>
                  <a:txBody>
                    <a:bodyPr/>
                    <a:lstStyle/>
                    <a:p>
                      <a:r>
                        <a:rPr lang="hu-HU" sz="1800" kern="1200" dirty="0" smtClean="0">
                          <a:solidFill>
                            <a:schemeClr val="dk1"/>
                          </a:solidFill>
                          <a:latin typeface="+mn-lt"/>
                          <a:ea typeface="+mn-ea"/>
                          <a:cs typeface="+mn-cs"/>
                        </a:rPr>
                        <a:t>156 600</a:t>
                      </a:r>
                      <a:endParaRPr lang="hu-HU" dirty="0"/>
                    </a:p>
                  </a:txBody>
                  <a:tcPr/>
                </a:tc>
                <a:tc>
                  <a:txBody>
                    <a:bodyPr/>
                    <a:lstStyle/>
                    <a:p>
                      <a:r>
                        <a:rPr lang="hu-HU" sz="1800" kern="1200" dirty="0" smtClean="0">
                          <a:solidFill>
                            <a:schemeClr val="dk1"/>
                          </a:solidFill>
                          <a:latin typeface="+mn-lt"/>
                          <a:ea typeface="+mn-ea"/>
                          <a:cs typeface="+mn-cs"/>
                        </a:rPr>
                        <a:t>141 000</a:t>
                      </a:r>
                      <a:endParaRPr lang="hu-HU" dirty="0"/>
                    </a:p>
                  </a:txBody>
                  <a:tcPr/>
                </a:tc>
              </a:tr>
              <a:tr h="370840">
                <a:tc>
                  <a:txBody>
                    <a:bodyPr/>
                    <a:lstStyle/>
                    <a:p>
                      <a:r>
                        <a:rPr lang="hu-HU" dirty="0" smtClean="0"/>
                        <a:t>Vajdaság</a:t>
                      </a:r>
                      <a:endParaRPr lang="hu-HU" dirty="0"/>
                    </a:p>
                  </a:txBody>
                  <a:tcPr/>
                </a:tc>
                <a:tc rowSpan="3">
                  <a:txBody>
                    <a:bodyPr/>
                    <a:lstStyle/>
                    <a:p>
                      <a:r>
                        <a:rPr lang="hu-HU" sz="1800" kern="1200" dirty="0" smtClean="0">
                          <a:solidFill>
                            <a:schemeClr val="dk1"/>
                          </a:solidFill>
                          <a:latin typeface="+mn-lt"/>
                          <a:ea typeface="+mn-ea"/>
                          <a:cs typeface="+mn-cs"/>
                        </a:rPr>
                        <a:t>Délszláv országokban:</a:t>
                      </a:r>
                    </a:p>
                    <a:p>
                      <a:r>
                        <a:rPr lang="hu-HU" sz="1800" kern="1200" dirty="0" smtClean="0">
                          <a:solidFill>
                            <a:schemeClr val="dk1"/>
                          </a:solidFill>
                          <a:latin typeface="+mn-lt"/>
                          <a:ea typeface="+mn-ea"/>
                          <a:cs typeface="+mn-cs"/>
                        </a:rPr>
                        <a:t>450 000</a:t>
                      </a:r>
                      <a:endParaRPr lang="hu-HU" dirty="0"/>
                    </a:p>
                  </a:txBody>
                  <a:tcPr/>
                </a:tc>
                <a:tc>
                  <a:txBody>
                    <a:bodyPr/>
                    <a:lstStyle/>
                    <a:p>
                      <a:r>
                        <a:rPr lang="hu-HU" sz="1800" kern="1200" dirty="0" smtClean="0">
                          <a:solidFill>
                            <a:schemeClr val="dk1"/>
                          </a:solidFill>
                          <a:latin typeface="+mn-lt"/>
                          <a:ea typeface="+mn-ea"/>
                          <a:cs typeface="+mn-cs"/>
                        </a:rPr>
                        <a:t>339 491</a:t>
                      </a:r>
                      <a:endParaRPr lang="hu-HU" dirty="0"/>
                    </a:p>
                  </a:txBody>
                  <a:tcPr/>
                </a:tc>
                <a:tc>
                  <a:txBody>
                    <a:bodyPr/>
                    <a:lstStyle/>
                    <a:p>
                      <a:r>
                        <a:rPr lang="hu-HU" sz="1800" kern="1200" dirty="0" smtClean="0">
                          <a:solidFill>
                            <a:schemeClr val="dk1"/>
                          </a:solidFill>
                          <a:latin typeface="+mn-lt"/>
                          <a:ea typeface="+mn-ea"/>
                          <a:cs typeface="+mn-cs"/>
                        </a:rPr>
                        <a:t>290 207</a:t>
                      </a:r>
                      <a:endParaRPr lang="hu-HU" dirty="0"/>
                    </a:p>
                  </a:txBody>
                  <a:tcPr/>
                </a:tc>
                <a:tc>
                  <a:txBody>
                    <a:bodyPr/>
                    <a:lstStyle/>
                    <a:p>
                      <a:r>
                        <a:rPr lang="hu-HU" sz="1800" kern="1200" dirty="0" smtClean="0">
                          <a:solidFill>
                            <a:schemeClr val="dk1"/>
                          </a:solidFill>
                          <a:latin typeface="+mn-lt"/>
                          <a:ea typeface="+mn-ea"/>
                          <a:cs typeface="+mn-cs"/>
                        </a:rPr>
                        <a:t>251 000</a:t>
                      </a:r>
                      <a:endParaRPr lang="hu-HU" dirty="0"/>
                    </a:p>
                  </a:txBody>
                  <a:tcPr/>
                </a:tc>
              </a:tr>
              <a:tr h="370840">
                <a:tc>
                  <a:txBody>
                    <a:bodyPr/>
                    <a:lstStyle/>
                    <a:p>
                      <a:r>
                        <a:rPr lang="hu-HU" dirty="0" smtClean="0"/>
                        <a:t>Szlovénia</a:t>
                      </a:r>
                      <a:endParaRPr lang="hu-HU" dirty="0"/>
                    </a:p>
                  </a:txBody>
                  <a:tcPr/>
                </a:tc>
                <a:tc vMerge="1">
                  <a:txBody>
                    <a:bodyPr/>
                    <a:lstStyle/>
                    <a:p>
                      <a:endParaRPr lang="hu-HU" dirty="0"/>
                    </a:p>
                  </a:txBody>
                  <a:tcPr/>
                </a:tc>
                <a:tc>
                  <a:txBody>
                    <a:bodyPr/>
                    <a:lstStyle/>
                    <a:p>
                      <a:r>
                        <a:rPr lang="hu-HU" sz="1800" kern="1200" dirty="0" smtClean="0">
                          <a:solidFill>
                            <a:schemeClr val="dk1"/>
                          </a:solidFill>
                          <a:latin typeface="+mn-lt"/>
                          <a:ea typeface="+mn-ea"/>
                          <a:cs typeface="+mn-cs"/>
                        </a:rPr>
                        <a:t>8 053</a:t>
                      </a:r>
                      <a:endParaRPr lang="hu-HU" dirty="0"/>
                    </a:p>
                  </a:txBody>
                  <a:tcPr/>
                </a:tc>
                <a:tc>
                  <a:txBody>
                    <a:bodyPr/>
                    <a:lstStyle/>
                    <a:p>
                      <a:r>
                        <a:rPr lang="hu-HU" sz="1800" kern="1200" dirty="0" smtClean="0">
                          <a:solidFill>
                            <a:schemeClr val="dk1"/>
                          </a:solidFill>
                          <a:latin typeface="+mn-lt"/>
                          <a:ea typeface="+mn-ea"/>
                          <a:cs typeface="+mn-cs"/>
                        </a:rPr>
                        <a:t>6 243</a:t>
                      </a:r>
                      <a:endParaRPr lang="hu-HU" dirty="0"/>
                    </a:p>
                  </a:txBody>
                  <a:tcPr/>
                </a:tc>
                <a:tc>
                  <a:txBody>
                    <a:bodyPr/>
                    <a:lstStyle/>
                    <a:p>
                      <a:r>
                        <a:rPr lang="hu-HU" sz="1800" kern="1200" dirty="0" smtClean="0">
                          <a:solidFill>
                            <a:schemeClr val="dk1"/>
                          </a:solidFill>
                          <a:latin typeface="+mn-lt"/>
                          <a:ea typeface="+mn-ea"/>
                          <a:cs typeface="+mn-cs"/>
                        </a:rPr>
                        <a:t>4 000</a:t>
                      </a:r>
                      <a:endParaRPr lang="hu-HU" dirty="0"/>
                    </a:p>
                  </a:txBody>
                  <a:tcPr/>
                </a:tc>
              </a:tr>
              <a:tr h="370840">
                <a:tc>
                  <a:txBody>
                    <a:bodyPr/>
                    <a:lstStyle/>
                    <a:p>
                      <a:r>
                        <a:rPr lang="hu-HU" dirty="0" smtClean="0"/>
                        <a:t>Horvátország</a:t>
                      </a:r>
                      <a:endParaRPr lang="hu-HU" dirty="0"/>
                    </a:p>
                  </a:txBody>
                  <a:tcPr/>
                </a:tc>
                <a:tc vMerge="1">
                  <a:txBody>
                    <a:bodyPr/>
                    <a:lstStyle/>
                    <a:p>
                      <a:endParaRPr lang="hu-HU" dirty="0"/>
                    </a:p>
                  </a:txBody>
                  <a:tcPr/>
                </a:tc>
                <a:tc>
                  <a:txBody>
                    <a:bodyPr/>
                    <a:lstStyle/>
                    <a:p>
                      <a:r>
                        <a:rPr lang="hu-HU" sz="1800" kern="1200" dirty="0" smtClean="0">
                          <a:solidFill>
                            <a:schemeClr val="dk1"/>
                          </a:solidFill>
                          <a:latin typeface="+mn-lt"/>
                          <a:ea typeface="+mn-ea"/>
                          <a:cs typeface="+mn-cs"/>
                        </a:rPr>
                        <a:t>22 355</a:t>
                      </a:r>
                      <a:endParaRPr lang="hu-HU" dirty="0"/>
                    </a:p>
                  </a:txBody>
                  <a:tcPr/>
                </a:tc>
                <a:tc>
                  <a:txBody>
                    <a:bodyPr/>
                    <a:lstStyle/>
                    <a:p>
                      <a:r>
                        <a:rPr lang="hu-HU" sz="1800" kern="1200" dirty="0" smtClean="0">
                          <a:solidFill>
                            <a:schemeClr val="dk1"/>
                          </a:solidFill>
                          <a:latin typeface="+mn-lt"/>
                          <a:ea typeface="+mn-ea"/>
                          <a:cs typeface="+mn-cs"/>
                        </a:rPr>
                        <a:t>16 595</a:t>
                      </a:r>
                      <a:endParaRPr lang="hu-HU" dirty="0"/>
                    </a:p>
                  </a:txBody>
                  <a:tcPr/>
                </a:tc>
                <a:tc>
                  <a:txBody>
                    <a:bodyPr/>
                    <a:lstStyle/>
                    <a:p>
                      <a:r>
                        <a:rPr lang="hu-HU" sz="1800" kern="1200" dirty="0" smtClean="0">
                          <a:solidFill>
                            <a:schemeClr val="dk1"/>
                          </a:solidFill>
                          <a:latin typeface="+mn-lt"/>
                          <a:ea typeface="+mn-ea"/>
                          <a:cs typeface="+mn-cs"/>
                        </a:rPr>
                        <a:t>14 048</a:t>
                      </a:r>
                      <a:endParaRPr lang="hu-HU" dirty="0"/>
                    </a:p>
                  </a:txBody>
                  <a:tcPr/>
                </a:tc>
              </a:tr>
              <a:tr h="370840">
                <a:tc>
                  <a:txBody>
                    <a:bodyPr/>
                    <a:lstStyle/>
                    <a:p>
                      <a:r>
                        <a:rPr lang="hu-HU" dirty="0" smtClean="0"/>
                        <a:t>Ausztria</a:t>
                      </a:r>
                      <a:endParaRPr lang="hu-HU" dirty="0"/>
                    </a:p>
                  </a:txBody>
                  <a:tcPr/>
                </a:tc>
                <a:tc>
                  <a:txBody>
                    <a:bodyPr/>
                    <a:lstStyle/>
                    <a:p>
                      <a:r>
                        <a:rPr lang="hu-HU" sz="1800" kern="1200" dirty="0" smtClean="0">
                          <a:solidFill>
                            <a:schemeClr val="dk1"/>
                          </a:solidFill>
                          <a:latin typeface="+mn-lt"/>
                          <a:ea typeface="+mn-ea"/>
                          <a:cs typeface="+mn-cs"/>
                        </a:rPr>
                        <a:t>70 000</a:t>
                      </a:r>
                      <a:endParaRPr lang="hu-HU" dirty="0"/>
                    </a:p>
                  </a:txBody>
                  <a:tcPr/>
                </a:tc>
                <a:tc>
                  <a:txBody>
                    <a:bodyPr/>
                    <a:lstStyle/>
                    <a:p>
                      <a:r>
                        <a:rPr lang="hu-HU" sz="1800" kern="1200" dirty="0" smtClean="0">
                          <a:solidFill>
                            <a:schemeClr val="dk1"/>
                          </a:solidFill>
                          <a:latin typeface="+mn-lt"/>
                          <a:ea typeface="+mn-ea"/>
                          <a:cs typeface="+mn-cs"/>
                        </a:rPr>
                        <a:t>4 973</a:t>
                      </a:r>
                      <a:endParaRPr lang="hu-HU" dirty="0"/>
                    </a:p>
                  </a:txBody>
                  <a:tcPr/>
                </a:tc>
                <a:tc>
                  <a:txBody>
                    <a:bodyPr/>
                    <a:lstStyle/>
                    <a:p>
                      <a:r>
                        <a:rPr lang="hu-HU" sz="1800" kern="1200" dirty="0" smtClean="0">
                          <a:solidFill>
                            <a:schemeClr val="dk1"/>
                          </a:solidFill>
                          <a:latin typeface="+mn-lt"/>
                          <a:ea typeface="+mn-ea"/>
                          <a:cs typeface="+mn-cs"/>
                        </a:rPr>
                        <a:t>4 704</a:t>
                      </a:r>
                      <a:endParaRPr lang="hu-HU" dirty="0"/>
                    </a:p>
                  </a:txBody>
                  <a:tcPr/>
                </a:tc>
                <a:tc>
                  <a:txBody>
                    <a:bodyPr/>
                    <a:lstStyle/>
                    <a:p>
                      <a:r>
                        <a:rPr lang="hu-HU" sz="1800" kern="1200" dirty="0" smtClean="0">
                          <a:solidFill>
                            <a:schemeClr val="dk1"/>
                          </a:solidFill>
                          <a:latin typeface="+mn-lt"/>
                          <a:ea typeface="+mn-ea"/>
                          <a:cs typeface="+mn-cs"/>
                        </a:rPr>
                        <a:t>10 000</a:t>
                      </a:r>
                      <a:endParaRPr lang="hu-HU" dirty="0"/>
                    </a:p>
                  </a:txBody>
                  <a:tcPr/>
                </a:tc>
              </a:tr>
            </a:tbl>
          </a:graphicData>
        </a:graphic>
      </p:graphicFrame>
      <p:sp>
        <p:nvSpPr>
          <p:cNvPr id="6" name="Szövegdoboz 5"/>
          <p:cNvSpPr txBox="1"/>
          <p:nvPr/>
        </p:nvSpPr>
        <p:spPr>
          <a:xfrm>
            <a:off x="1907704" y="5301208"/>
            <a:ext cx="6840760" cy="646331"/>
          </a:xfrm>
          <a:prstGeom prst="rect">
            <a:avLst/>
          </a:prstGeom>
          <a:noFill/>
        </p:spPr>
        <p:txBody>
          <a:bodyPr wrap="square" rtlCol="0">
            <a:spAutoFit/>
          </a:bodyPr>
          <a:lstStyle/>
          <a:p>
            <a:r>
              <a:rPr lang="hu-HU" dirty="0" err="1" smtClean="0"/>
              <a:t>Kiefer</a:t>
            </a:r>
            <a:r>
              <a:rPr lang="hu-HU" dirty="0" smtClean="0"/>
              <a:t> Ferenc: Magyar nyelv; http://hvg.hu/vilag/20130509_Eltunt_tobb_szazezer_magyar)</a:t>
            </a:r>
            <a:endParaRPr lang="hu-H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Juca\Desktop\HongaarsRoemenië-hu.PNG"/>
          <p:cNvPicPr>
            <a:picLocks noGrp="1" noChangeAspect="1" noChangeArrowheads="1"/>
          </p:cNvPicPr>
          <p:nvPr>
            <p:ph idx="1"/>
          </p:nvPr>
        </p:nvPicPr>
        <p:blipFill>
          <a:blip r:embed="rId2" cstate="print"/>
          <a:srcRect/>
          <a:stretch>
            <a:fillRect/>
          </a:stretch>
        </p:blipFill>
        <p:spPr bwMode="auto">
          <a:xfrm>
            <a:off x="0" y="1484784"/>
            <a:ext cx="2986103" cy="2376264"/>
          </a:xfrm>
          <a:prstGeom prst="rect">
            <a:avLst/>
          </a:prstGeom>
          <a:noFill/>
        </p:spPr>
      </p:pic>
      <p:sp>
        <p:nvSpPr>
          <p:cNvPr id="2" name="Cím 1"/>
          <p:cNvSpPr>
            <a:spLocks noGrp="1"/>
          </p:cNvSpPr>
          <p:nvPr>
            <p:ph type="title"/>
          </p:nvPr>
        </p:nvSpPr>
        <p:spPr>
          <a:xfrm>
            <a:off x="457200" y="0"/>
            <a:ext cx="8229600" cy="548680"/>
          </a:xfrm>
        </p:spPr>
        <p:txBody>
          <a:bodyPr>
            <a:noAutofit/>
          </a:bodyPr>
          <a:lstStyle/>
          <a:p>
            <a:r>
              <a:rPr lang="hu-HU" sz="3600" dirty="0" smtClean="0"/>
              <a:t>Magyarok Romániában</a:t>
            </a:r>
            <a:endParaRPr lang="hu-HU" sz="3600" dirty="0"/>
          </a:p>
        </p:txBody>
      </p:sp>
      <p:graphicFrame>
        <p:nvGraphicFramePr>
          <p:cNvPr id="7" name="Táblázat 6"/>
          <p:cNvGraphicFramePr>
            <a:graphicFrameLocks noGrp="1"/>
          </p:cNvGraphicFramePr>
          <p:nvPr/>
        </p:nvGraphicFramePr>
        <p:xfrm>
          <a:off x="2915816" y="620687"/>
          <a:ext cx="5940150" cy="6523858"/>
        </p:xfrm>
        <a:graphic>
          <a:graphicData uri="http://schemas.openxmlformats.org/drawingml/2006/table">
            <a:tbl>
              <a:tblPr firstRow="1" bandRow="1">
                <a:tableStyleId>{5C22544A-7EE6-4342-B048-85BDC9FD1C3A}</a:tableStyleId>
              </a:tblPr>
              <a:tblGrid>
                <a:gridCol w="1980050"/>
                <a:gridCol w="1980050"/>
                <a:gridCol w="1980050"/>
              </a:tblGrid>
              <a:tr h="323054">
                <a:tc>
                  <a:txBody>
                    <a:bodyPr/>
                    <a:lstStyle/>
                    <a:p>
                      <a:endParaRPr lang="hu-HU" sz="1700" dirty="0"/>
                    </a:p>
                  </a:txBody>
                  <a:tcPr/>
                </a:tc>
                <a:tc>
                  <a:txBody>
                    <a:bodyPr/>
                    <a:lstStyle/>
                    <a:p>
                      <a:r>
                        <a:rPr lang="hu-HU" sz="1700" dirty="0" smtClean="0"/>
                        <a:t>Magyar lakosság (2002)</a:t>
                      </a:r>
                      <a:endParaRPr lang="hu-HU" sz="1700" dirty="0"/>
                    </a:p>
                  </a:txBody>
                  <a:tcPr/>
                </a:tc>
                <a:tc>
                  <a:txBody>
                    <a:bodyPr/>
                    <a:lstStyle/>
                    <a:p>
                      <a:r>
                        <a:rPr lang="hu-HU" sz="1700" dirty="0" smtClean="0"/>
                        <a:t>Összlakossághoz képest</a:t>
                      </a:r>
                      <a:endParaRPr lang="hu-HU" sz="1700" dirty="0"/>
                    </a:p>
                  </a:txBody>
                  <a:tcPr/>
                </a:tc>
              </a:tr>
              <a:tr h="422447">
                <a:tc>
                  <a:txBody>
                    <a:bodyPr/>
                    <a:lstStyle/>
                    <a:p>
                      <a:r>
                        <a:rPr lang="hu-HU" sz="1700" dirty="0" smtClean="0"/>
                        <a:t>Marosvásárhely</a:t>
                      </a:r>
                      <a:endParaRPr lang="hu-HU" sz="1700" dirty="0"/>
                    </a:p>
                  </a:txBody>
                  <a:tcPr/>
                </a:tc>
                <a:tc>
                  <a:txBody>
                    <a:bodyPr/>
                    <a:lstStyle/>
                    <a:p>
                      <a:r>
                        <a:rPr lang="hu-HU" sz="1700" dirty="0" smtClean="0"/>
                        <a:t>57 532 </a:t>
                      </a:r>
                      <a:endParaRPr lang="hu-HU" sz="1700" dirty="0"/>
                    </a:p>
                  </a:txBody>
                  <a:tcPr/>
                </a:tc>
                <a:tc>
                  <a:txBody>
                    <a:bodyPr/>
                    <a:lstStyle/>
                    <a:p>
                      <a:r>
                        <a:rPr lang="hu-HU" sz="1700" dirty="0" smtClean="0"/>
                        <a:t>43,84%</a:t>
                      </a:r>
                      <a:endParaRPr lang="hu-HU" sz="1700" dirty="0"/>
                    </a:p>
                  </a:txBody>
                  <a:tcPr/>
                </a:tc>
              </a:tr>
              <a:tr h="422447">
                <a:tc>
                  <a:txBody>
                    <a:bodyPr/>
                    <a:lstStyle/>
                    <a:p>
                      <a:r>
                        <a:rPr lang="hu-HU" sz="1700" dirty="0" smtClean="0"/>
                        <a:t>Kolozsvár</a:t>
                      </a:r>
                      <a:endParaRPr lang="hu-HU" sz="1700" dirty="0"/>
                    </a:p>
                  </a:txBody>
                  <a:tcPr/>
                </a:tc>
                <a:tc>
                  <a:txBody>
                    <a:bodyPr/>
                    <a:lstStyle/>
                    <a:p>
                      <a:r>
                        <a:rPr lang="hu-HU" sz="1700" dirty="0" smtClean="0"/>
                        <a:t>49 565 </a:t>
                      </a:r>
                      <a:endParaRPr lang="hu-HU" sz="1700" dirty="0"/>
                    </a:p>
                  </a:txBody>
                  <a:tcPr/>
                </a:tc>
                <a:tc>
                  <a:txBody>
                    <a:bodyPr/>
                    <a:lstStyle/>
                    <a:p>
                      <a:r>
                        <a:rPr lang="hu-HU" sz="1700" dirty="0" smtClean="0"/>
                        <a:t>15,27%</a:t>
                      </a:r>
                      <a:endParaRPr lang="hu-HU" sz="1700" dirty="0"/>
                    </a:p>
                  </a:txBody>
                  <a:tcPr/>
                </a:tc>
              </a:tr>
              <a:tr h="422447">
                <a:tc>
                  <a:txBody>
                    <a:bodyPr/>
                    <a:lstStyle/>
                    <a:p>
                      <a:r>
                        <a:rPr lang="hu-HU" sz="1700" dirty="0" smtClean="0"/>
                        <a:t>Nagyvárad</a:t>
                      </a:r>
                      <a:endParaRPr lang="hu-HU" sz="1700" dirty="0"/>
                    </a:p>
                  </a:txBody>
                  <a:tcPr/>
                </a:tc>
                <a:tc>
                  <a:txBody>
                    <a:bodyPr/>
                    <a:lstStyle/>
                    <a:p>
                      <a:r>
                        <a:rPr lang="hu-HU" sz="1700" dirty="0" smtClean="0"/>
                        <a:t>45 305 </a:t>
                      </a:r>
                      <a:endParaRPr lang="hu-HU" sz="1700" dirty="0"/>
                    </a:p>
                  </a:txBody>
                  <a:tcPr/>
                </a:tc>
                <a:tc>
                  <a:txBody>
                    <a:bodyPr/>
                    <a:lstStyle/>
                    <a:p>
                      <a:r>
                        <a:rPr lang="hu-HU" sz="1700" dirty="0" smtClean="0"/>
                        <a:t>23,07%</a:t>
                      </a:r>
                      <a:endParaRPr lang="hu-HU" sz="1700" dirty="0"/>
                    </a:p>
                  </a:txBody>
                  <a:tcPr/>
                </a:tc>
              </a:tr>
              <a:tr h="422447">
                <a:tc>
                  <a:txBody>
                    <a:bodyPr/>
                    <a:lstStyle/>
                    <a:p>
                      <a:r>
                        <a:rPr lang="hu-HU" sz="1700" dirty="0" smtClean="0"/>
                        <a:t>Sepsiszentgyörgy</a:t>
                      </a:r>
                      <a:endParaRPr lang="hu-HU" sz="1700" dirty="0"/>
                    </a:p>
                  </a:txBody>
                  <a:tcPr/>
                </a:tc>
                <a:tc>
                  <a:txBody>
                    <a:bodyPr/>
                    <a:lstStyle/>
                    <a:p>
                      <a:r>
                        <a:rPr lang="hu-HU" sz="1700" dirty="0" smtClean="0"/>
                        <a:t>41 233 </a:t>
                      </a:r>
                      <a:endParaRPr lang="hu-HU" sz="1700" dirty="0"/>
                    </a:p>
                  </a:txBody>
                  <a:tcPr/>
                </a:tc>
                <a:tc>
                  <a:txBody>
                    <a:bodyPr/>
                    <a:lstStyle/>
                    <a:p>
                      <a:r>
                        <a:rPr lang="hu-HU" sz="1700" dirty="0" smtClean="0"/>
                        <a:t>73,62% </a:t>
                      </a:r>
                      <a:endParaRPr lang="hu-HU" sz="1700" dirty="0"/>
                    </a:p>
                  </a:txBody>
                  <a:tcPr/>
                </a:tc>
              </a:tr>
              <a:tr h="422447">
                <a:tc>
                  <a:txBody>
                    <a:bodyPr/>
                    <a:lstStyle/>
                    <a:p>
                      <a:r>
                        <a:rPr lang="hu-HU" sz="1700" dirty="0" smtClean="0"/>
                        <a:t>Szatmárnémeti</a:t>
                      </a:r>
                      <a:endParaRPr lang="hu-HU" sz="1700" dirty="0"/>
                    </a:p>
                  </a:txBody>
                  <a:tcPr/>
                </a:tc>
                <a:tc>
                  <a:txBody>
                    <a:bodyPr/>
                    <a:lstStyle/>
                    <a:p>
                      <a:r>
                        <a:rPr lang="hu-HU" sz="1700" dirty="0" smtClean="0"/>
                        <a:t>35 441</a:t>
                      </a:r>
                      <a:endParaRPr lang="hu-HU" sz="1700" dirty="0"/>
                    </a:p>
                  </a:txBody>
                  <a:tcPr/>
                </a:tc>
                <a:tc>
                  <a:txBody>
                    <a:bodyPr/>
                    <a:lstStyle/>
                    <a:p>
                      <a:r>
                        <a:rPr lang="hu-HU" sz="1700" dirty="0" smtClean="0"/>
                        <a:t>34,60%</a:t>
                      </a:r>
                      <a:endParaRPr lang="hu-HU" sz="1700" dirty="0"/>
                    </a:p>
                  </a:txBody>
                  <a:tcPr/>
                </a:tc>
              </a:tr>
              <a:tr h="422447">
                <a:tc>
                  <a:txBody>
                    <a:bodyPr/>
                    <a:lstStyle/>
                    <a:p>
                      <a:r>
                        <a:rPr lang="hu-HU" sz="1700" dirty="0" smtClean="0"/>
                        <a:t>Székelyudvarhely</a:t>
                      </a:r>
                      <a:endParaRPr lang="hu-HU" sz="1700" dirty="0"/>
                    </a:p>
                  </a:txBody>
                  <a:tcPr/>
                </a:tc>
                <a:tc>
                  <a:txBody>
                    <a:bodyPr/>
                    <a:lstStyle/>
                    <a:p>
                      <a:r>
                        <a:rPr lang="hu-HU" sz="1700" dirty="0" smtClean="0"/>
                        <a:t>31 665 </a:t>
                      </a:r>
                      <a:endParaRPr lang="hu-HU" sz="1700" dirty="0"/>
                    </a:p>
                  </a:txBody>
                  <a:tcPr/>
                </a:tc>
                <a:tc>
                  <a:txBody>
                    <a:bodyPr/>
                    <a:lstStyle/>
                    <a:p>
                      <a:r>
                        <a:rPr lang="hu-HU" sz="1700" dirty="0" smtClean="0"/>
                        <a:t>92,43% </a:t>
                      </a:r>
                      <a:endParaRPr lang="hu-HU" sz="1700" dirty="0"/>
                    </a:p>
                  </a:txBody>
                  <a:tcPr/>
                </a:tc>
              </a:tr>
              <a:tr h="422447">
                <a:tc>
                  <a:txBody>
                    <a:bodyPr/>
                    <a:lstStyle/>
                    <a:p>
                      <a:r>
                        <a:rPr lang="hu-HU" sz="1700" dirty="0" smtClean="0"/>
                        <a:t>Csíkszereda</a:t>
                      </a:r>
                      <a:endParaRPr lang="hu-HU" sz="1700" dirty="0"/>
                    </a:p>
                  </a:txBody>
                  <a:tcPr/>
                </a:tc>
                <a:tc>
                  <a:txBody>
                    <a:bodyPr/>
                    <a:lstStyle/>
                    <a:p>
                      <a:r>
                        <a:rPr lang="hu-HU" sz="1700" dirty="0" smtClean="0"/>
                        <a:t>30 607 </a:t>
                      </a:r>
                      <a:endParaRPr lang="hu-HU" sz="1700" dirty="0"/>
                    </a:p>
                  </a:txBody>
                  <a:tcPr/>
                </a:tc>
                <a:tc>
                  <a:txBody>
                    <a:bodyPr/>
                    <a:lstStyle/>
                    <a:p>
                      <a:r>
                        <a:rPr lang="hu-HU" sz="1700" dirty="0" smtClean="0"/>
                        <a:t>78,55% </a:t>
                      </a:r>
                      <a:endParaRPr lang="hu-HU" sz="1700" dirty="0"/>
                    </a:p>
                  </a:txBody>
                  <a:tcPr/>
                </a:tc>
              </a:tr>
              <a:tr h="422447">
                <a:tc>
                  <a:txBody>
                    <a:bodyPr/>
                    <a:lstStyle/>
                    <a:p>
                      <a:r>
                        <a:rPr lang="hu-HU" sz="1700" dirty="0" smtClean="0"/>
                        <a:t>Brassó</a:t>
                      </a:r>
                      <a:endParaRPr lang="hu-HU" sz="1700" dirty="0"/>
                    </a:p>
                  </a:txBody>
                  <a:tcPr/>
                </a:tc>
                <a:tc>
                  <a:txBody>
                    <a:bodyPr/>
                    <a:lstStyle/>
                    <a:p>
                      <a:r>
                        <a:rPr lang="hu-HU" sz="1700" dirty="0" smtClean="0"/>
                        <a:t>16 551 </a:t>
                      </a:r>
                      <a:endParaRPr lang="hu-HU" sz="1700" dirty="0"/>
                    </a:p>
                  </a:txBody>
                  <a:tcPr/>
                </a:tc>
                <a:tc>
                  <a:txBody>
                    <a:bodyPr/>
                    <a:lstStyle/>
                    <a:p>
                      <a:r>
                        <a:rPr lang="hu-HU" sz="1700" dirty="0" smtClean="0"/>
                        <a:t>6,54% </a:t>
                      </a:r>
                      <a:endParaRPr lang="hu-HU" sz="1700" dirty="0"/>
                    </a:p>
                  </a:txBody>
                  <a:tcPr/>
                </a:tc>
              </a:tr>
              <a:tr h="422447">
                <a:tc>
                  <a:txBody>
                    <a:bodyPr/>
                    <a:lstStyle/>
                    <a:p>
                      <a:r>
                        <a:rPr lang="hu-HU" sz="1700" dirty="0" smtClean="0"/>
                        <a:t>Kézdivásárhely</a:t>
                      </a:r>
                      <a:endParaRPr lang="hu-HU" sz="1700" dirty="0"/>
                    </a:p>
                  </a:txBody>
                  <a:tcPr/>
                </a:tc>
                <a:tc>
                  <a:txBody>
                    <a:bodyPr/>
                    <a:lstStyle/>
                    <a:p>
                      <a:r>
                        <a:rPr lang="hu-HU" sz="1700" dirty="0" smtClean="0"/>
                        <a:t>16 292 </a:t>
                      </a:r>
                      <a:endParaRPr lang="hu-HU" sz="1700" dirty="0"/>
                    </a:p>
                  </a:txBody>
                  <a:tcPr/>
                </a:tc>
                <a:tc>
                  <a:txBody>
                    <a:bodyPr/>
                    <a:lstStyle/>
                    <a:p>
                      <a:r>
                        <a:rPr lang="hu-HU" sz="1700" dirty="0" smtClean="0"/>
                        <a:t>88,11% </a:t>
                      </a:r>
                      <a:endParaRPr lang="hu-HU" sz="1700" dirty="0"/>
                    </a:p>
                  </a:txBody>
                  <a:tcPr/>
                </a:tc>
              </a:tr>
              <a:tr h="422447">
                <a:tc>
                  <a:txBody>
                    <a:bodyPr/>
                    <a:lstStyle/>
                    <a:p>
                      <a:r>
                        <a:rPr lang="hu-HU" sz="1700" dirty="0" smtClean="0"/>
                        <a:t>Temesvár</a:t>
                      </a:r>
                      <a:endParaRPr lang="hu-HU" sz="1700" dirty="0"/>
                    </a:p>
                  </a:txBody>
                  <a:tcPr/>
                </a:tc>
                <a:tc>
                  <a:txBody>
                    <a:bodyPr/>
                    <a:lstStyle/>
                    <a:p>
                      <a:r>
                        <a:rPr lang="hu-HU" sz="1700" dirty="0" smtClean="0"/>
                        <a:t>15 564 </a:t>
                      </a:r>
                      <a:endParaRPr lang="hu-HU" sz="1700" dirty="0"/>
                    </a:p>
                  </a:txBody>
                  <a:tcPr/>
                </a:tc>
                <a:tc>
                  <a:txBody>
                    <a:bodyPr/>
                    <a:lstStyle/>
                    <a:p>
                      <a:r>
                        <a:rPr lang="hu-HU" sz="1700" dirty="0" smtClean="0"/>
                        <a:t>4,87%</a:t>
                      </a:r>
                      <a:endParaRPr lang="hu-HU" sz="1700" dirty="0"/>
                    </a:p>
                  </a:txBody>
                  <a:tcPr/>
                </a:tc>
              </a:tr>
              <a:tr h="422447">
                <a:tc>
                  <a:txBody>
                    <a:bodyPr/>
                    <a:lstStyle/>
                    <a:p>
                      <a:r>
                        <a:rPr lang="hu-HU" sz="1700" dirty="0" smtClean="0"/>
                        <a:t>Arad</a:t>
                      </a:r>
                      <a:endParaRPr lang="hu-HU" sz="1700" dirty="0"/>
                    </a:p>
                  </a:txBody>
                  <a:tcPr/>
                </a:tc>
                <a:tc>
                  <a:txBody>
                    <a:bodyPr/>
                    <a:lstStyle/>
                    <a:p>
                      <a:r>
                        <a:rPr lang="hu-HU" sz="1700" dirty="0" smtClean="0"/>
                        <a:t>15 396 </a:t>
                      </a:r>
                      <a:endParaRPr lang="hu-HU" sz="1700" dirty="0"/>
                    </a:p>
                  </a:txBody>
                  <a:tcPr/>
                </a:tc>
                <a:tc>
                  <a:txBody>
                    <a:bodyPr/>
                    <a:lstStyle/>
                    <a:p>
                      <a:r>
                        <a:rPr lang="hu-HU" sz="1700" dirty="0" smtClean="0"/>
                        <a:t>9,68%</a:t>
                      </a:r>
                      <a:endParaRPr lang="hu-HU" sz="1700" dirty="0"/>
                    </a:p>
                  </a:txBody>
                  <a:tcPr/>
                </a:tc>
              </a:tr>
              <a:tr h="422447">
                <a:tc>
                  <a:txBody>
                    <a:bodyPr/>
                    <a:lstStyle/>
                    <a:p>
                      <a:r>
                        <a:rPr lang="hu-HU" sz="1700" dirty="0" smtClean="0"/>
                        <a:t>Gyergyószentmiklós</a:t>
                      </a:r>
                      <a:endParaRPr lang="hu-HU" sz="1700" dirty="0"/>
                    </a:p>
                  </a:txBody>
                  <a:tcPr/>
                </a:tc>
                <a:tc>
                  <a:txBody>
                    <a:bodyPr/>
                    <a:lstStyle/>
                    <a:p>
                      <a:r>
                        <a:rPr lang="hu-HU" sz="1700" dirty="0" smtClean="0"/>
                        <a:t>15 388 </a:t>
                      </a:r>
                      <a:endParaRPr lang="hu-HU" sz="1700" dirty="0"/>
                    </a:p>
                  </a:txBody>
                  <a:tcPr/>
                </a:tc>
                <a:tc>
                  <a:txBody>
                    <a:bodyPr/>
                    <a:lstStyle/>
                    <a:p>
                      <a:r>
                        <a:rPr lang="hu-HU" sz="1700" dirty="0" smtClean="0"/>
                        <a:t>83,74% </a:t>
                      </a:r>
                      <a:endParaRPr lang="hu-HU" sz="1700" dirty="0"/>
                    </a:p>
                  </a:txBody>
                  <a:tcPr/>
                </a:tc>
              </a:tr>
              <a:tr h="422447">
                <a:tc>
                  <a:txBody>
                    <a:bodyPr/>
                    <a:lstStyle/>
                    <a:p>
                      <a:r>
                        <a:rPr lang="hu-HU" sz="1700" dirty="0" smtClean="0"/>
                        <a:t>Nagybánya</a:t>
                      </a:r>
                      <a:endParaRPr lang="hu-HU" sz="1700" dirty="0"/>
                    </a:p>
                  </a:txBody>
                  <a:tcPr/>
                </a:tc>
                <a:tc>
                  <a:txBody>
                    <a:bodyPr/>
                    <a:lstStyle/>
                    <a:p>
                      <a:r>
                        <a:rPr lang="hu-HU" sz="1700" dirty="0" smtClean="0"/>
                        <a:t>12 750 </a:t>
                      </a:r>
                      <a:endParaRPr lang="hu-HU" sz="1700" dirty="0"/>
                    </a:p>
                  </a:txBody>
                  <a:tcPr/>
                </a:tc>
                <a:tc>
                  <a:txBody>
                    <a:bodyPr/>
                    <a:lstStyle/>
                    <a:p>
                      <a:r>
                        <a:rPr lang="hu-HU" sz="1700" dirty="0" smtClean="0"/>
                        <a:t>10,30% </a:t>
                      </a:r>
                      <a:endParaRPr lang="hu-HU" sz="1700" dirty="0"/>
                    </a:p>
                  </a:txBody>
                  <a:tcPr/>
                </a:tc>
              </a:tr>
              <a:tr h="422447">
                <a:tc>
                  <a:txBody>
                    <a:bodyPr/>
                    <a:lstStyle/>
                    <a:p>
                      <a:r>
                        <a:rPr lang="hu-HU" dirty="0" smtClean="0"/>
                        <a:t>Zilah</a:t>
                      </a:r>
                      <a:endParaRPr lang="hu-HU" dirty="0"/>
                    </a:p>
                  </a:txBody>
                  <a:tcPr/>
                </a:tc>
                <a:tc>
                  <a:txBody>
                    <a:bodyPr/>
                    <a:lstStyle/>
                    <a:p>
                      <a:r>
                        <a:rPr lang="hu-HU" dirty="0" smtClean="0"/>
                        <a:t>10 950</a:t>
                      </a:r>
                      <a:endParaRPr lang="hu-HU" dirty="0"/>
                    </a:p>
                  </a:txBody>
                  <a:tcPr/>
                </a:tc>
                <a:tc>
                  <a:txBody>
                    <a:bodyPr/>
                    <a:lstStyle/>
                    <a:p>
                      <a:r>
                        <a:rPr lang="hu-HU" dirty="0" smtClean="0"/>
                        <a:t>51,87%</a:t>
                      </a:r>
                      <a:endParaRPr lang="hu-HU" dirty="0"/>
                    </a:p>
                  </a:txBody>
                  <a:tcPr/>
                </a:tc>
              </a:tr>
            </a:tbl>
          </a:graphicData>
        </a:graphic>
      </p:graphicFrame>
      <p:sp>
        <p:nvSpPr>
          <p:cNvPr id="8" name="Szövegdoboz 7"/>
          <p:cNvSpPr txBox="1"/>
          <p:nvPr/>
        </p:nvSpPr>
        <p:spPr>
          <a:xfrm>
            <a:off x="323528" y="4653136"/>
            <a:ext cx="2304256" cy="1200329"/>
          </a:xfrm>
          <a:prstGeom prst="rect">
            <a:avLst/>
          </a:prstGeom>
          <a:noFill/>
        </p:spPr>
        <p:txBody>
          <a:bodyPr wrap="square" rtlCol="0">
            <a:spAutoFit/>
          </a:bodyPr>
          <a:lstStyle/>
          <a:p>
            <a:r>
              <a:rPr lang="hu-HU" dirty="0" smtClean="0"/>
              <a:t>A magyarok többséget </a:t>
            </a:r>
            <a:r>
              <a:rPr lang="hu-HU" b="1" dirty="0" smtClean="0"/>
              <a:t>Hargita megyében </a:t>
            </a:r>
            <a:r>
              <a:rPr lang="hu-HU" dirty="0" smtClean="0"/>
              <a:t>és </a:t>
            </a:r>
            <a:r>
              <a:rPr lang="hu-HU" b="1" dirty="0" err="1" smtClean="0"/>
              <a:t>Kovászna</a:t>
            </a:r>
            <a:r>
              <a:rPr lang="hu-HU" b="1" dirty="0" smtClean="0"/>
              <a:t> megyében </a:t>
            </a:r>
            <a:r>
              <a:rPr lang="hu-HU" dirty="0" smtClean="0"/>
              <a:t>alkotnak</a:t>
            </a:r>
            <a:endParaRPr lang="hu-H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Magyarok Erdélyben</a:t>
            </a:r>
            <a:endParaRPr lang="hu-HU" dirty="0"/>
          </a:p>
        </p:txBody>
      </p:sp>
      <p:sp>
        <p:nvSpPr>
          <p:cNvPr id="3" name="Tartalom helye 2"/>
          <p:cNvSpPr>
            <a:spLocks noGrp="1"/>
          </p:cNvSpPr>
          <p:nvPr>
            <p:ph idx="1"/>
          </p:nvPr>
        </p:nvSpPr>
        <p:spPr/>
        <p:txBody>
          <a:bodyPr/>
          <a:lstStyle/>
          <a:p>
            <a:endParaRPr lang="hu-HU"/>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3608" y="1556792"/>
            <a:ext cx="6076849" cy="44925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16959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778098"/>
          </a:xfrm>
        </p:spPr>
        <p:txBody>
          <a:bodyPr>
            <a:normAutofit fontScale="90000"/>
          </a:bodyPr>
          <a:lstStyle/>
          <a:p>
            <a:r>
              <a:rPr lang="hu-HU" dirty="0" smtClean="0"/>
              <a:t>A II. világháború és következményei a határon túli magyarokra</a:t>
            </a:r>
            <a:endParaRPr lang="hu-HU" dirty="0"/>
          </a:p>
        </p:txBody>
      </p:sp>
      <p:sp>
        <p:nvSpPr>
          <p:cNvPr id="3" name="Tartalom helye 2"/>
          <p:cNvSpPr>
            <a:spLocks noGrp="1"/>
          </p:cNvSpPr>
          <p:nvPr>
            <p:ph idx="1"/>
          </p:nvPr>
        </p:nvSpPr>
        <p:spPr>
          <a:xfrm>
            <a:off x="457200" y="1268760"/>
            <a:ext cx="8229600" cy="4857403"/>
          </a:xfrm>
        </p:spPr>
        <p:txBody>
          <a:bodyPr>
            <a:normAutofit fontScale="92500" lnSpcReduction="10000"/>
          </a:bodyPr>
          <a:lstStyle/>
          <a:p>
            <a:pPr marL="571500" indent="-571500">
              <a:buNone/>
            </a:pPr>
            <a:r>
              <a:rPr lang="hu-HU" dirty="0" smtClean="0"/>
              <a:t>I. bécsi döntés (Felvidék)</a:t>
            </a:r>
          </a:p>
          <a:p>
            <a:pPr marL="571500" indent="-571500">
              <a:buNone/>
            </a:pPr>
            <a:r>
              <a:rPr lang="hu-HU" dirty="0" smtClean="0"/>
              <a:t>II. bécsi döntés (Észak-Erdély)</a:t>
            </a:r>
          </a:p>
          <a:p>
            <a:pPr marL="571500" indent="-571500">
              <a:buNone/>
            </a:pPr>
            <a:r>
              <a:rPr lang="hu-HU" dirty="0" smtClean="0"/>
              <a:t>A párizsi béke visszaállította a trianoni határokat</a:t>
            </a:r>
          </a:p>
          <a:p>
            <a:pPr marL="571500" indent="-571500">
              <a:buNone/>
            </a:pPr>
            <a:r>
              <a:rPr lang="hu-HU" dirty="0" smtClean="0"/>
              <a:t>A határon túli magyarság helyzete drámai </a:t>
            </a:r>
          </a:p>
          <a:p>
            <a:pPr marL="571500" indent="-571500">
              <a:buNone/>
            </a:pPr>
            <a:r>
              <a:rPr lang="hu-HU" dirty="0" smtClean="0"/>
              <a:t>(„</a:t>
            </a:r>
            <a:r>
              <a:rPr lang="hu-HU" dirty="0" err="1" smtClean="0"/>
              <a:t>Vae</a:t>
            </a:r>
            <a:r>
              <a:rPr lang="hu-HU" dirty="0" smtClean="0"/>
              <a:t> </a:t>
            </a:r>
            <a:r>
              <a:rPr lang="hu-HU" dirty="0" err="1" smtClean="0"/>
              <a:t>victis</a:t>
            </a:r>
            <a:r>
              <a:rPr lang="hu-HU" dirty="0" smtClean="0"/>
              <a:t>!”)</a:t>
            </a:r>
          </a:p>
          <a:p>
            <a:pPr marL="571500" indent="-571500">
              <a:buNone/>
            </a:pPr>
            <a:r>
              <a:rPr lang="hu-HU" dirty="0" smtClean="0"/>
              <a:t>A kisebbségi jogok gyakorlását nem biztosították maradéktalanul (anyanyelv használata; anyanyelvi iskoláztatás; hivatalviselés; foglalkoztatási egyenlőség; törvény előtti egyenlőség)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706090"/>
          </a:xfrm>
        </p:spPr>
        <p:txBody>
          <a:bodyPr>
            <a:normAutofit fontScale="90000"/>
          </a:bodyPr>
          <a:lstStyle/>
          <a:p>
            <a:r>
              <a:rPr lang="hu-HU" dirty="0" smtClean="0"/>
              <a:t>Határon túli magyarság a rendszerváltás (1989) után</a:t>
            </a:r>
            <a:endParaRPr lang="hu-HU" dirty="0"/>
          </a:p>
        </p:txBody>
      </p:sp>
      <p:sp>
        <p:nvSpPr>
          <p:cNvPr id="3" name="Tartalom helye 2"/>
          <p:cNvSpPr>
            <a:spLocks noGrp="1"/>
          </p:cNvSpPr>
          <p:nvPr>
            <p:ph idx="1"/>
          </p:nvPr>
        </p:nvSpPr>
        <p:spPr>
          <a:xfrm>
            <a:off x="457200" y="1196752"/>
            <a:ext cx="8229600" cy="4929411"/>
          </a:xfrm>
        </p:spPr>
        <p:txBody>
          <a:bodyPr/>
          <a:lstStyle/>
          <a:p>
            <a:pPr>
              <a:buNone/>
            </a:pPr>
            <a:r>
              <a:rPr lang="hu-HU" dirty="0" smtClean="0"/>
              <a:t>Antall József (a rendszerváltás első miniszterelnöke): „lélekben tizenötmillió magyar miniszterelnöke”</a:t>
            </a:r>
          </a:p>
          <a:p>
            <a:pPr>
              <a:buNone/>
            </a:pPr>
            <a:endParaRPr lang="hu-HU" dirty="0" smtClean="0"/>
          </a:p>
          <a:p>
            <a:pPr>
              <a:buNone/>
            </a:pPr>
            <a:r>
              <a:rPr lang="hu-HU" dirty="0" smtClean="0"/>
              <a:t>„a Magyar Köztársaság felelősséget érez a határain kívül élő magyarok sorsáért, és előmozdítja a Magyarországgal való kapcsolatuk ápolását</a:t>
            </a:r>
            <a:r>
              <a:rPr lang="hu-HU" dirty="0" smtClean="0"/>
              <a:t>” /A </a:t>
            </a:r>
            <a:r>
              <a:rPr lang="hu-HU" dirty="0" smtClean="0"/>
              <a:t>Magyar Köztársaság Alkotmánya, 6. § (3</a:t>
            </a:r>
            <a:r>
              <a:rPr lang="hu-HU" dirty="0" smtClean="0"/>
              <a:t>)./</a:t>
            </a:r>
          </a:p>
          <a:p>
            <a:pPr>
              <a:buNone/>
            </a:pPr>
            <a:endParaRPr lang="hu-HU" dirty="0" smtClean="0"/>
          </a:p>
          <a:p>
            <a:pPr>
              <a:buNone/>
            </a:pPr>
            <a:endParaRPr lang="hu-H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922114"/>
          </a:xfrm>
        </p:spPr>
        <p:txBody>
          <a:bodyPr>
            <a:normAutofit fontScale="90000"/>
          </a:bodyPr>
          <a:lstStyle/>
          <a:p>
            <a:r>
              <a:rPr lang="hu-HU" dirty="0" smtClean="0"/>
              <a:t>A jelen − autonómiatörekvések Székelyföldön</a:t>
            </a:r>
            <a:endParaRPr lang="hu-HU" dirty="0"/>
          </a:p>
        </p:txBody>
      </p:sp>
      <p:sp>
        <p:nvSpPr>
          <p:cNvPr id="3" name="Tartalom helye 2"/>
          <p:cNvSpPr>
            <a:spLocks noGrp="1"/>
          </p:cNvSpPr>
          <p:nvPr>
            <p:ph idx="1"/>
          </p:nvPr>
        </p:nvSpPr>
        <p:spPr/>
        <p:txBody>
          <a:bodyPr>
            <a:normAutofit fontScale="70000" lnSpcReduction="20000"/>
          </a:bodyPr>
          <a:lstStyle/>
          <a:p>
            <a:pPr>
              <a:buNone/>
            </a:pPr>
            <a:r>
              <a:rPr lang="hu-HU" dirty="0" smtClean="0"/>
              <a:t>A székely szabadság napja (március 10.)</a:t>
            </a:r>
          </a:p>
          <a:p>
            <a:pPr>
              <a:buNone/>
            </a:pPr>
            <a:r>
              <a:rPr lang="hu-HU" dirty="0" smtClean="0"/>
              <a:t>A székely autonómia napja (október utolsó vasárnapja)</a:t>
            </a:r>
          </a:p>
          <a:p>
            <a:pPr>
              <a:buNone/>
            </a:pPr>
            <a:r>
              <a:rPr lang="hu-HU" dirty="0" smtClean="0"/>
              <a:t>	Románia</a:t>
            </a:r>
            <a:r>
              <a:rPr lang="hu-HU" dirty="0" smtClean="0"/>
              <a:t>, amikor csatlakozott az Európa Tanácshoz egyoldalú kötelezettséget vállalt a tanács 1201/1993 számú ajánlásának teljesítésére, amely ezáltal kötelező érvényűvé vált. A dokumentum 11. cikkében kimondja: „Azokban a körzetekben, ahol egy nemzeti kisebbséghez tartozó személyek többséget alkotnak ezen személyeknek jogukban áll, hogy sajátos történelmi és területi helyzetüknek megfelelő és az állam nemzeti törvénykezésével összhangban álló helyi vagy autonóm közigazgatási szervekkel, vagy különleges státusszal rendelkezzenek.” Az eltelt negyed század során Románia ezt a kötelezettségvállalását nem teljesítette, az ezzel kapcsolatos párbeszédet hatóságai elutasították.</a:t>
            </a:r>
            <a:endParaRPr lang="hu-H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3600" b="1" dirty="0">
                <a:latin typeface="Georgia" panose="02040502050405020303" pitchFamily="18" charset="0"/>
              </a:rPr>
              <a:t>Nagybánya </a:t>
            </a:r>
          </a:p>
        </p:txBody>
      </p:sp>
      <p:sp>
        <p:nvSpPr>
          <p:cNvPr id="3" name="Tartalom helye 2"/>
          <p:cNvSpPr>
            <a:spLocks noGrp="1"/>
          </p:cNvSpPr>
          <p:nvPr>
            <p:ph idx="1"/>
          </p:nvPr>
        </p:nvSpPr>
        <p:spPr>
          <a:xfrm>
            <a:off x="457200" y="1340768"/>
            <a:ext cx="8229600" cy="4785395"/>
          </a:xfrm>
        </p:spPr>
        <p:txBody>
          <a:bodyPr>
            <a:noAutofit/>
          </a:bodyPr>
          <a:lstStyle/>
          <a:p>
            <a:r>
              <a:rPr lang="hu-HU" sz="2800" dirty="0">
                <a:latin typeface="Georgia" panose="02040502050405020303" pitchFamily="18" charset="0"/>
              </a:rPr>
              <a:t>románul </a:t>
            </a:r>
            <a:r>
              <a:rPr lang="hu-HU" sz="2800" i="1" dirty="0" err="1">
                <a:latin typeface="Georgia" panose="02040502050405020303" pitchFamily="18" charset="0"/>
              </a:rPr>
              <a:t>Baia</a:t>
            </a:r>
            <a:r>
              <a:rPr lang="hu-HU" sz="2800" i="1" dirty="0">
                <a:latin typeface="Georgia" panose="02040502050405020303" pitchFamily="18" charset="0"/>
              </a:rPr>
              <a:t> </a:t>
            </a:r>
            <a:r>
              <a:rPr lang="hu-HU" sz="2800" i="1" dirty="0" err="1">
                <a:latin typeface="Georgia" panose="02040502050405020303" pitchFamily="18" charset="0"/>
              </a:rPr>
              <a:t>Mare</a:t>
            </a:r>
            <a:r>
              <a:rPr lang="hu-HU" sz="2800" dirty="0">
                <a:latin typeface="Georgia" panose="02040502050405020303" pitchFamily="18" charset="0"/>
              </a:rPr>
              <a:t>, németül </a:t>
            </a:r>
            <a:r>
              <a:rPr lang="hu-HU" sz="2800" i="1" dirty="0" err="1">
                <a:latin typeface="Georgia" panose="02040502050405020303" pitchFamily="18" charset="0"/>
              </a:rPr>
              <a:t>Frauenbach</a:t>
            </a:r>
            <a:r>
              <a:rPr lang="hu-HU" sz="2800" i="1" dirty="0">
                <a:latin typeface="Georgia" panose="02040502050405020303" pitchFamily="18" charset="0"/>
              </a:rPr>
              <a:t>, </a:t>
            </a:r>
            <a:r>
              <a:rPr lang="hu-HU" sz="2800" i="1" dirty="0" err="1">
                <a:latin typeface="Georgia" panose="02040502050405020303" pitchFamily="18" charset="0"/>
              </a:rPr>
              <a:t>Neustadt</a:t>
            </a:r>
            <a:r>
              <a:rPr lang="hu-HU" sz="2800" dirty="0">
                <a:latin typeface="Georgia" panose="02040502050405020303" pitchFamily="18" charset="0"/>
              </a:rPr>
              <a:t>, </a:t>
            </a:r>
          </a:p>
          <a:p>
            <a:r>
              <a:rPr lang="hu-HU" sz="2800" dirty="0">
                <a:latin typeface="Georgia" panose="02040502050405020303" pitchFamily="18" charset="0"/>
              </a:rPr>
              <a:t>régi elnevezése </a:t>
            </a:r>
            <a:r>
              <a:rPr lang="hu-HU" sz="2800" i="1" dirty="0" err="1">
                <a:latin typeface="Georgia" panose="02040502050405020303" pitchFamily="18" charset="0"/>
              </a:rPr>
              <a:t>Asszonypataka</a:t>
            </a:r>
            <a:r>
              <a:rPr lang="hu-HU" sz="2800" dirty="0">
                <a:latin typeface="Georgia" panose="02040502050405020303" pitchFamily="18" charset="0"/>
              </a:rPr>
              <a:t>, latinul </a:t>
            </a:r>
            <a:r>
              <a:rPr lang="hu-HU" sz="2800" i="1" dirty="0" err="1">
                <a:latin typeface="Georgia" panose="02040502050405020303" pitchFamily="18" charset="0"/>
              </a:rPr>
              <a:t>Rivulus</a:t>
            </a:r>
            <a:r>
              <a:rPr lang="hu-HU" sz="2800" i="1" dirty="0">
                <a:latin typeface="Georgia" panose="02040502050405020303" pitchFamily="18" charset="0"/>
              </a:rPr>
              <a:t> </a:t>
            </a:r>
            <a:r>
              <a:rPr lang="hu-HU" sz="2800" i="1" dirty="0" err="1" smtClean="0">
                <a:latin typeface="Georgia" panose="02040502050405020303" pitchFamily="18" charset="0"/>
              </a:rPr>
              <a:t>Dominarum</a:t>
            </a:r>
            <a:endParaRPr lang="hu-HU" sz="2800" i="1" dirty="0" smtClean="0">
              <a:latin typeface="Georgia" panose="02040502050405020303" pitchFamily="18" charset="0"/>
            </a:endParaRPr>
          </a:p>
          <a:p>
            <a:r>
              <a:rPr lang="hu-HU" sz="2800" dirty="0" smtClean="0">
                <a:latin typeface="Georgia" panose="02040502050405020303" pitchFamily="18" charset="0"/>
              </a:rPr>
              <a:t>arany- és ezüstbányák</a:t>
            </a:r>
            <a:endParaRPr lang="hu-HU" sz="2800" dirty="0">
              <a:latin typeface="Georgia" panose="02040502050405020303" pitchFamily="18" charset="0"/>
            </a:endParaRPr>
          </a:p>
          <a:p>
            <a:r>
              <a:rPr lang="hu-HU" sz="2800" dirty="0" err="1">
                <a:latin typeface="Georgia" panose="02040502050405020303" pitchFamily="18" charset="0"/>
              </a:rPr>
              <a:t>municípium</a:t>
            </a:r>
            <a:r>
              <a:rPr lang="hu-HU" sz="2800" dirty="0">
                <a:latin typeface="Georgia" panose="02040502050405020303" pitchFamily="18" charset="0"/>
              </a:rPr>
              <a:t> = </a:t>
            </a:r>
            <a:r>
              <a:rPr lang="hu-HU" sz="2800" dirty="0" smtClean="0">
                <a:latin typeface="Georgia" panose="02040502050405020303" pitchFamily="18" charset="0"/>
              </a:rPr>
              <a:t>megyei jogú város</a:t>
            </a:r>
            <a:r>
              <a:rPr lang="hu-HU" sz="2800" dirty="0">
                <a:latin typeface="Georgia" panose="02040502050405020303" pitchFamily="18" charset="0"/>
              </a:rPr>
              <a:t> Romániában </a:t>
            </a:r>
          </a:p>
          <a:p>
            <a:r>
              <a:rPr lang="hu-HU" sz="2800" dirty="0">
                <a:latin typeface="Georgia" panose="02040502050405020303" pitchFamily="18" charset="0"/>
              </a:rPr>
              <a:t>Máramaros megye </a:t>
            </a:r>
            <a:r>
              <a:rPr lang="hu-HU" sz="2800" dirty="0" smtClean="0">
                <a:latin typeface="Georgia" panose="02040502050405020303" pitchFamily="18" charset="0"/>
              </a:rPr>
              <a:t>székhelye</a:t>
            </a:r>
          </a:p>
          <a:p>
            <a:r>
              <a:rPr lang="hu-HU" sz="2800" dirty="0" smtClean="0"/>
              <a:t>A 2011-es népszámlálás szerint 123 738 lakosa volt, ebből magyar 12 606 (10,2%)</a:t>
            </a:r>
            <a:endParaRPr lang="hu-HU" sz="2800" dirty="0">
              <a:latin typeface="Georgia" panose="02040502050405020303" pitchFamily="18" charset="0"/>
            </a:endParaRPr>
          </a:p>
        </p:txBody>
      </p:sp>
    </p:spTree>
    <p:extLst>
      <p:ext uri="{BB962C8B-B14F-4D97-AF65-F5344CB8AC3E}">
        <p14:creationId xmlns:p14="http://schemas.microsoft.com/office/powerpoint/2010/main" xmlns="" val="417142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850106"/>
          </a:xfrm>
        </p:spPr>
        <p:txBody>
          <a:bodyPr/>
          <a:lstStyle/>
          <a:p>
            <a:r>
              <a:rPr lang="hu-HU" dirty="0" smtClean="0"/>
              <a:t>Kárpát-medence</a:t>
            </a:r>
            <a:endParaRPr lang="hu-HU" dirty="0"/>
          </a:p>
        </p:txBody>
      </p:sp>
      <p:pic>
        <p:nvPicPr>
          <p:cNvPr id="1026" name="Picture 2" descr="C:\Users\Juca\Desktop\Kárpát-medence.jpg"/>
          <p:cNvPicPr>
            <a:picLocks noGrp="1" noChangeAspect="1" noChangeArrowheads="1"/>
          </p:cNvPicPr>
          <p:nvPr>
            <p:ph idx="1"/>
          </p:nvPr>
        </p:nvPicPr>
        <p:blipFill>
          <a:blip r:embed="rId2" cstate="print"/>
          <a:srcRect/>
          <a:stretch>
            <a:fillRect/>
          </a:stretch>
        </p:blipFill>
        <p:spPr bwMode="auto">
          <a:xfrm>
            <a:off x="250825" y="1466652"/>
            <a:ext cx="8642350" cy="4861322"/>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787757"/>
          </a:xfrm>
        </p:spPr>
        <p:txBody>
          <a:bodyPr>
            <a:normAutofit/>
          </a:bodyPr>
          <a:lstStyle/>
          <a:p>
            <a:r>
              <a:rPr lang="hu-HU" sz="2800" dirty="0">
                <a:latin typeface="Georgia" panose="02040502050405020303" pitchFamily="18" charset="0"/>
              </a:rPr>
              <a:t>Nagybánya látképe</a:t>
            </a:r>
          </a:p>
        </p:txBody>
      </p:sp>
      <p:sp>
        <p:nvSpPr>
          <p:cNvPr id="3" name="Tartalom helye 2"/>
          <p:cNvSpPr>
            <a:spLocks noGrp="1"/>
          </p:cNvSpPr>
          <p:nvPr>
            <p:ph idx="1"/>
          </p:nvPr>
        </p:nvSpPr>
        <p:spPr/>
        <p:txBody>
          <a:bodyPr/>
          <a:lstStyle/>
          <a:p>
            <a:endParaRPr lang="hu-HU"/>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008" y="1062395"/>
            <a:ext cx="9036496" cy="51749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19783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Nagybánya (</a:t>
            </a:r>
            <a:r>
              <a:rPr lang="hu-HU" dirty="0" err="1" smtClean="0"/>
              <a:t>Baia</a:t>
            </a:r>
            <a:r>
              <a:rPr lang="hu-HU" dirty="0" smtClean="0"/>
              <a:t> </a:t>
            </a:r>
            <a:r>
              <a:rPr lang="hu-HU" dirty="0" err="1" smtClean="0"/>
              <a:t>Mare</a:t>
            </a:r>
            <a:r>
              <a:rPr lang="hu-HU" dirty="0" smtClean="0"/>
              <a:t>)</a:t>
            </a:r>
            <a:endParaRPr lang="hu-HU" dirty="0"/>
          </a:p>
        </p:txBody>
      </p:sp>
      <p:sp>
        <p:nvSpPr>
          <p:cNvPr id="3" name="Tartalom helye 2"/>
          <p:cNvSpPr>
            <a:spLocks noGrp="1"/>
          </p:cNvSpPr>
          <p:nvPr>
            <p:ph idx="1"/>
          </p:nvPr>
        </p:nvSpPr>
        <p:spPr/>
        <p:txBody>
          <a:bodyPr>
            <a:normAutofit/>
          </a:bodyPr>
          <a:lstStyle/>
          <a:p>
            <a:r>
              <a:rPr lang="hu-HU" dirty="0" smtClean="0">
                <a:latin typeface="Georgia" panose="02040502050405020303" pitchFamily="18" charset="0"/>
              </a:rPr>
              <a:t>A </a:t>
            </a:r>
            <a:r>
              <a:rPr lang="hu-HU" dirty="0">
                <a:latin typeface="Georgia" panose="02040502050405020303" pitchFamily="18" charset="0"/>
              </a:rPr>
              <a:t>Rozsály-hegy (1307 m) alatt, a </a:t>
            </a:r>
            <a:r>
              <a:rPr lang="hu-HU" dirty="0" err="1">
                <a:latin typeface="Georgia" panose="02040502050405020303" pitchFamily="18" charset="0"/>
              </a:rPr>
              <a:t>Zazár-folyó</a:t>
            </a:r>
            <a:r>
              <a:rPr lang="hu-HU" dirty="0">
                <a:latin typeface="Georgia" panose="02040502050405020303" pitchFamily="18" charset="0"/>
              </a:rPr>
              <a:t> </a:t>
            </a:r>
            <a:r>
              <a:rPr lang="hu-HU" dirty="0" smtClean="0">
                <a:latin typeface="Georgia" panose="02040502050405020303" pitchFamily="18" charset="0"/>
              </a:rPr>
              <a:t>partján</a:t>
            </a:r>
            <a:endParaRPr lang="hu-HU" dirty="0">
              <a:latin typeface="Georgia" panose="02040502050405020303" pitchFamily="18" charset="0"/>
            </a:endParaRPr>
          </a:p>
          <a:p>
            <a:r>
              <a:rPr lang="hu-HU" dirty="0">
                <a:latin typeface="Georgia" panose="02040502050405020303" pitchFamily="18" charset="0"/>
              </a:rPr>
              <a:t>Kb. </a:t>
            </a:r>
            <a:r>
              <a:rPr lang="hu-HU" dirty="0" smtClean="0">
                <a:latin typeface="Georgia" panose="02040502050405020303" pitchFamily="18" charset="0"/>
              </a:rPr>
              <a:t>a lakosság 10%-a magyar </a:t>
            </a:r>
          </a:p>
          <a:p>
            <a:r>
              <a:rPr lang="hu-HU" dirty="0" smtClean="0">
                <a:latin typeface="Georgia" panose="02040502050405020303" pitchFamily="18" charset="0"/>
              </a:rPr>
              <a:t>Éghajlata kedvező (szélvédett, enyhe)</a:t>
            </a:r>
          </a:p>
          <a:p>
            <a:r>
              <a:rPr lang="hu-HU" dirty="0" smtClean="0">
                <a:latin typeface="Georgia" panose="02040502050405020303" pitchFamily="18" charset="0"/>
              </a:rPr>
              <a:t> Szelídgesztenye</a:t>
            </a:r>
            <a:r>
              <a:rPr lang="hu-HU" dirty="0">
                <a:latin typeface="Georgia" panose="02040502050405020303" pitchFamily="18" charset="0"/>
              </a:rPr>
              <a:t/>
            </a:r>
            <a:br>
              <a:rPr lang="hu-HU" dirty="0">
                <a:latin typeface="Georgia" panose="02040502050405020303" pitchFamily="18" charset="0"/>
              </a:rPr>
            </a:br>
            <a:r>
              <a:rPr lang="hu-HU" dirty="0">
                <a:latin typeface="Georgia" panose="02040502050405020303" pitchFamily="18" charset="0"/>
              </a:rPr>
              <a:t> </a:t>
            </a:r>
            <a:br>
              <a:rPr lang="hu-HU" dirty="0">
                <a:latin typeface="Georgia" panose="02040502050405020303" pitchFamily="18" charset="0"/>
              </a:rPr>
            </a:br>
            <a:r>
              <a:rPr lang="hu-HU" dirty="0">
                <a:latin typeface="Georgia" panose="02040502050405020303" pitchFamily="18" charset="0"/>
              </a:rPr>
              <a:t/>
            </a:r>
            <a:br>
              <a:rPr lang="hu-HU" dirty="0">
                <a:latin typeface="Georgia" panose="02040502050405020303" pitchFamily="18" charset="0"/>
              </a:rPr>
            </a:br>
            <a:endParaRPr lang="hu-HU" dirty="0"/>
          </a:p>
        </p:txBody>
      </p:sp>
    </p:spTree>
    <p:extLst>
      <p:ext uri="{BB962C8B-B14F-4D97-AF65-F5344CB8AC3E}">
        <p14:creationId xmlns:p14="http://schemas.microsoft.com/office/powerpoint/2010/main" xmlns="" val="316644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A város története</a:t>
            </a:r>
            <a:endParaRPr lang="hu-HU" dirty="0"/>
          </a:p>
        </p:txBody>
      </p:sp>
      <p:sp>
        <p:nvSpPr>
          <p:cNvPr id="3" name="Tartalom helye 2"/>
          <p:cNvSpPr>
            <a:spLocks noGrp="1"/>
          </p:cNvSpPr>
          <p:nvPr>
            <p:ph idx="1"/>
          </p:nvPr>
        </p:nvSpPr>
        <p:spPr/>
        <p:txBody>
          <a:bodyPr>
            <a:normAutofit fontScale="77500" lnSpcReduction="20000"/>
          </a:bodyPr>
          <a:lstStyle/>
          <a:p>
            <a:r>
              <a:rPr lang="hu-HU" dirty="0">
                <a:latin typeface="Georgia" panose="02040502050405020303" pitchFamily="18" charset="0"/>
              </a:rPr>
              <a:t>A várost a II. Géza idején letelepített, később elmagyarosodott szászok alapították a XII. században. A környéken található arany- és ezüstbányák, valamint az itt működő pénzverde jelentette sokáig a városka legfontosabb jövedelemforrását.</a:t>
            </a:r>
            <a:br>
              <a:rPr lang="hu-HU" dirty="0">
                <a:latin typeface="Georgia" panose="02040502050405020303" pitchFamily="18" charset="0"/>
              </a:rPr>
            </a:br>
            <a:endParaRPr lang="hu-HU" dirty="0">
              <a:latin typeface="Georgia" panose="02040502050405020303" pitchFamily="18" charset="0"/>
            </a:endParaRPr>
          </a:p>
          <a:p>
            <a:r>
              <a:rPr lang="hu-HU" dirty="0">
                <a:latin typeface="Georgia" panose="02040502050405020303" pitchFamily="18" charset="0"/>
              </a:rPr>
              <a:t>A települést Mátyás király idején fallal vették körül, melyet a későbbi évszázadokban lassan lebontottak.</a:t>
            </a:r>
            <a:br>
              <a:rPr lang="hu-HU" dirty="0">
                <a:latin typeface="Georgia" panose="02040502050405020303" pitchFamily="18" charset="0"/>
              </a:rPr>
            </a:br>
            <a:endParaRPr lang="hu-HU" dirty="0">
              <a:latin typeface="Georgia" panose="02040502050405020303" pitchFamily="18" charset="0"/>
            </a:endParaRPr>
          </a:p>
          <a:p>
            <a:r>
              <a:rPr lang="hu-HU" dirty="0">
                <a:latin typeface="Georgia" panose="02040502050405020303" pitchFamily="18" charset="0"/>
              </a:rPr>
              <a:t>Napjainkban a város főtere </a:t>
            </a:r>
            <a:r>
              <a:rPr lang="hu-HU" dirty="0" smtClean="0">
                <a:latin typeface="Georgia" panose="02040502050405020303" pitchFamily="18" charset="0"/>
              </a:rPr>
              <a:t>folyamatos </a:t>
            </a:r>
            <a:r>
              <a:rPr lang="hu-HU" dirty="0">
                <a:latin typeface="Georgia" panose="02040502050405020303" pitchFamily="18" charset="0"/>
              </a:rPr>
              <a:t>rekonstrukció alatt </a:t>
            </a:r>
            <a:r>
              <a:rPr lang="hu-HU" dirty="0" smtClean="0">
                <a:latin typeface="Georgia" panose="02040502050405020303" pitchFamily="18" charset="0"/>
              </a:rPr>
              <a:t>áll,történelmi hangulatot idéz</a:t>
            </a:r>
            <a:r>
              <a:rPr lang="hu-HU" dirty="0">
                <a:latin typeface="Georgia" panose="02040502050405020303" pitchFamily="18" charset="0"/>
              </a:rPr>
              <a:t> </a:t>
            </a:r>
            <a:br>
              <a:rPr lang="hu-HU" dirty="0">
                <a:latin typeface="Georgia" panose="02040502050405020303" pitchFamily="18" charset="0"/>
              </a:rPr>
            </a:br>
            <a:endParaRPr lang="hu-HU" dirty="0"/>
          </a:p>
        </p:txBody>
      </p:sp>
    </p:spTree>
    <p:extLst>
      <p:ext uri="{BB962C8B-B14F-4D97-AF65-F5344CB8AC3E}">
        <p14:creationId xmlns:p14="http://schemas.microsoft.com/office/powerpoint/2010/main" xmlns="" val="62824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C:\Users\Juca\Desktop\Nagybánya 7.jpg"/>
          <p:cNvPicPr>
            <a:picLocks noChangeAspect="1" noChangeArrowheads="1"/>
          </p:cNvPicPr>
          <p:nvPr/>
        </p:nvPicPr>
        <p:blipFill>
          <a:blip r:embed="rId2" cstate="print"/>
          <a:srcRect/>
          <a:stretch>
            <a:fillRect/>
          </a:stretch>
        </p:blipFill>
        <p:spPr bwMode="auto">
          <a:xfrm>
            <a:off x="755576" y="4005064"/>
            <a:ext cx="3456384" cy="2592288"/>
          </a:xfrm>
          <a:prstGeom prst="rect">
            <a:avLst/>
          </a:prstGeom>
          <a:noFill/>
        </p:spPr>
      </p:pic>
      <p:sp>
        <p:nvSpPr>
          <p:cNvPr id="2" name="Cím 1"/>
          <p:cNvSpPr>
            <a:spLocks noGrp="1"/>
          </p:cNvSpPr>
          <p:nvPr>
            <p:ph type="title"/>
          </p:nvPr>
        </p:nvSpPr>
        <p:spPr>
          <a:xfrm>
            <a:off x="457200" y="274638"/>
            <a:ext cx="8229600" cy="850106"/>
          </a:xfrm>
        </p:spPr>
        <p:txBody>
          <a:bodyPr/>
          <a:lstStyle/>
          <a:p>
            <a:r>
              <a:rPr lang="hu-HU" dirty="0" smtClean="0"/>
              <a:t>Nagybánya</a:t>
            </a:r>
            <a:endParaRPr lang="hu-HU" dirty="0"/>
          </a:p>
        </p:txBody>
      </p:sp>
      <p:pic>
        <p:nvPicPr>
          <p:cNvPr id="38914" name="Picture 2" descr="C:\Users\Juca\Desktop\Nagybánya-5.jpg"/>
          <p:cNvPicPr>
            <a:picLocks noGrp="1" noChangeAspect="1" noChangeArrowheads="1"/>
          </p:cNvPicPr>
          <p:nvPr>
            <p:ph idx="1"/>
          </p:nvPr>
        </p:nvPicPr>
        <p:blipFill>
          <a:blip r:embed="rId3" cstate="print"/>
          <a:srcRect/>
          <a:stretch>
            <a:fillRect/>
          </a:stretch>
        </p:blipFill>
        <p:spPr bwMode="auto">
          <a:xfrm>
            <a:off x="251520" y="476672"/>
            <a:ext cx="2422364" cy="3229819"/>
          </a:xfrm>
          <a:prstGeom prst="rect">
            <a:avLst/>
          </a:prstGeom>
          <a:noFill/>
        </p:spPr>
      </p:pic>
      <p:pic>
        <p:nvPicPr>
          <p:cNvPr id="38915" name="Picture 3" descr="C:\Users\Juca\Desktop\Nagybánya 6.jpg"/>
          <p:cNvPicPr>
            <a:picLocks noChangeAspect="1" noChangeArrowheads="1"/>
          </p:cNvPicPr>
          <p:nvPr/>
        </p:nvPicPr>
        <p:blipFill>
          <a:blip r:embed="rId4" cstate="print"/>
          <a:srcRect/>
          <a:stretch>
            <a:fillRect/>
          </a:stretch>
        </p:blipFill>
        <p:spPr bwMode="auto">
          <a:xfrm>
            <a:off x="6012160" y="260648"/>
            <a:ext cx="2732094" cy="3642792"/>
          </a:xfrm>
          <a:prstGeom prst="rect">
            <a:avLst/>
          </a:prstGeom>
          <a:noFill/>
        </p:spPr>
      </p:pic>
      <p:pic>
        <p:nvPicPr>
          <p:cNvPr id="38917" name="Picture 5" descr="C:\Users\Juca\Desktop\Nagybánya_2.jpg"/>
          <p:cNvPicPr>
            <a:picLocks noChangeAspect="1" noChangeArrowheads="1"/>
          </p:cNvPicPr>
          <p:nvPr/>
        </p:nvPicPr>
        <p:blipFill>
          <a:blip r:embed="rId5" cstate="print"/>
          <a:srcRect/>
          <a:stretch>
            <a:fillRect/>
          </a:stretch>
        </p:blipFill>
        <p:spPr bwMode="auto">
          <a:xfrm>
            <a:off x="4932040" y="4149080"/>
            <a:ext cx="3369568" cy="2527176"/>
          </a:xfrm>
          <a:prstGeom prst="rect">
            <a:avLst/>
          </a:prstGeom>
          <a:noFill/>
        </p:spPr>
      </p:pic>
      <p:pic>
        <p:nvPicPr>
          <p:cNvPr id="38918" name="Picture 6" descr="C:\Users\Juca\Desktop\nagybánya 3.jpg"/>
          <p:cNvPicPr>
            <a:picLocks noChangeAspect="1" noChangeArrowheads="1"/>
          </p:cNvPicPr>
          <p:nvPr/>
        </p:nvPicPr>
        <p:blipFill>
          <a:blip r:embed="rId6" cstate="print"/>
          <a:srcRect/>
          <a:stretch>
            <a:fillRect/>
          </a:stretch>
        </p:blipFill>
        <p:spPr bwMode="auto">
          <a:xfrm>
            <a:off x="2915816" y="1268760"/>
            <a:ext cx="2976331" cy="223224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922114"/>
          </a:xfrm>
        </p:spPr>
        <p:txBody>
          <a:bodyPr/>
          <a:lstStyle/>
          <a:p>
            <a:r>
              <a:rPr lang="hu-HU" dirty="0" smtClean="0"/>
              <a:t>Nagyszalonta és </a:t>
            </a:r>
            <a:r>
              <a:rPr lang="hu-HU" dirty="0" err="1" smtClean="0"/>
              <a:t>Koltó</a:t>
            </a:r>
            <a:endParaRPr lang="hu-HU" dirty="0"/>
          </a:p>
        </p:txBody>
      </p:sp>
      <p:pic>
        <p:nvPicPr>
          <p:cNvPr id="39938" name="Picture 2" descr="C:\Users\Juca\Desktop\Csonkatorony_Arany_Palota.jpg"/>
          <p:cNvPicPr>
            <a:picLocks noGrp="1" noChangeAspect="1" noChangeArrowheads="1"/>
          </p:cNvPicPr>
          <p:nvPr>
            <p:ph idx="1"/>
          </p:nvPr>
        </p:nvPicPr>
        <p:blipFill>
          <a:blip r:embed="rId2" cstate="print"/>
          <a:srcRect/>
          <a:stretch>
            <a:fillRect/>
          </a:stretch>
        </p:blipFill>
        <p:spPr bwMode="auto">
          <a:xfrm>
            <a:off x="251520" y="1412776"/>
            <a:ext cx="3596217" cy="2697163"/>
          </a:xfrm>
          <a:prstGeom prst="rect">
            <a:avLst/>
          </a:prstGeom>
          <a:noFill/>
        </p:spPr>
      </p:pic>
      <p:pic>
        <p:nvPicPr>
          <p:cNvPr id="39939" name="Picture 3" descr="C:\Users\Juca\Desktop\Kolto2.jpg"/>
          <p:cNvPicPr>
            <a:picLocks noChangeAspect="1" noChangeArrowheads="1"/>
          </p:cNvPicPr>
          <p:nvPr/>
        </p:nvPicPr>
        <p:blipFill>
          <a:blip r:embed="rId3" cstate="print"/>
          <a:srcRect/>
          <a:stretch>
            <a:fillRect/>
          </a:stretch>
        </p:blipFill>
        <p:spPr bwMode="auto">
          <a:xfrm>
            <a:off x="4932040" y="3645024"/>
            <a:ext cx="3810000" cy="2857500"/>
          </a:xfrm>
          <a:prstGeom prst="rect">
            <a:avLst/>
          </a:prstGeom>
          <a:noFill/>
        </p:spPr>
      </p:pic>
      <p:pic>
        <p:nvPicPr>
          <p:cNvPr id="39940" name="Picture 4" descr="C:\Users\Juca\Desktop\20170224arany-janos1.jpg"/>
          <p:cNvPicPr>
            <a:picLocks noChangeAspect="1" noChangeArrowheads="1"/>
          </p:cNvPicPr>
          <p:nvPr/>
        </p:nvPicPr>
        <p:blipFill>
          <a:blip r:embed="rId4" cstate="print"/>
          <a:srcRect/>
          <a:stretch>
            <a:fillRect/>
          </a:stretch>
        </p:blipFill>
        <p:spPr bwMode="auto">
          <a:xfrm>
            <a:off x="323528" y="4581128"/>
            <a:ext cx="2851026" cy="1899208"/>
          </a:xfrm>
          <a:prstGeom prst="rect">
            <a:avLst/>
          </a:prstGeom>
          <a:noFill/>
        </p:spPr>
      </p:pic>
      <p:pic>
        <p:nvPicPr>
          <p:cNvPr id="39941" name="Picture 5" descr="C:\Users\Juca\Desktop\Barabás_Petőfi.jpg"/>
          <p:cNvPicPr>
            <a:picLocks noChangeAspect="1" noChangeArrowheads="1"/>
          </p:cNvPicPr>
          <p:nvPr/>
        </p:nvPicPr>
        <p:blipFill>
          <a:blip r:embed="rId5" cstate="print"/>
          <a:srcRect/>
          <a:stretch>
            <a:fillRect/>
          </a:stretch>
        </p:blipFill>
        <p:spPr bwMode="auto">
          <a:xfrm>
            <a:off x="6444208" y="1052736"/>
            <a:ext cx="1638984" cy="253018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Nagybánya híres szülöttei</a:t>
            </a:r>
            <a:endParaRPr lang="hu-HU" dirty="0"/>
          </a:p>
        </p:txBody>
      </p:sp>
      <p:pic>
        <p:nvPicPr>
          <p:cNvPr id="40962" name="Picture 2" descr="C:\Users\Juca\Desktop\1410_berci_foto_baja_1238.jpg"/>
          <p:cNvPicPr>
            <a:picLocks noGrp="1" noChangeAspect="1" noChangeArrowheads="1"/>
          </p:cNvPicPr>
          <p:nvPr>
            <p:ph idx="1"/>
          </p:nvPr>
        </p:nvPicPr>
        <p:blipFill>
          <a:blip r:embed="rId3" cstate="print"/>
          <a:srcRect/>
          <a:stretch>
            <a:fillRect/>
          </a:stretch>
        </p:blipFill>
        <p:spPr bwMode="auto">
          <a:xfrm>
            <a:off x="323528" y="1412775"/>
            <a:ext cx="1745684" cy="2587103"/>
          </a:xfrm>
          <a:prstGeom prst="rect">
            <a:avLst/>
          </a:prstGeom>
          <a:noFill/>
        </p:spPr>
      </p:pic>
      <p:sp>
        <p:nvSpPr>
          <p:cNvPr id="5" name="Szövegdoboz 4"/>
          <p:cNvSpPr txBox="1"/>
          <p:nvPr/>
        </p:nvSpPr>
        <p:spPr>
          <a:xfrm>
            <a:off x="2267744" y="1628800"/>
            <a:ext cx="3960440" cy="923330"/>
          </a:xfrm>
          <a:prstGeom prst="rect">
            <a:avLst/>
          </a:prstGeom>
          <a:noFill/>
        </p:spPr>
        <p:txBody>
          <a:bodyPr wrap="square" rtlCol="0">
            <a:spAutoFit/>
          </a:bodyPr>
          <a:lstStyle/>
          <a:p>
            <a:r>
              <a:rPr lang="hu-HU" b="1" dirty="0" smtClean="0"/>
              <a:t>Tersánszky Józsi Jenő </a:t>
            </a:r>
            <a:r>
              <a:rPr lang="hu-HU" dirty="0" smtClean="0"/>
              <a:t>(1888-1969): Kakuk Marci</a:t>
            </a:r>
          </a:p>
          <a:p>
            <a:endParaRPr lang="hu-HU" dirty="0"/>
          </a:p>
        </p:txBody>
      </p:sp>
      <p:pic>
        <p:nvPicPr>
          <p:cNvPr id="40963" name="Picture 3" descr="C:\Users\Juca\Desktop\NemethLaszlo.jpg"/>
          <p:cNvPicPr>
            <a:picLocks noChangeAspect="1" noChangeArrowheads="1"/>
          </p:cNvPicPr>
          <p:nvPr/>
        </p:nvPicPr>
        <p:blipFill>
          <a:blip r:embed="rId4" cstate="print"/>
          <a:srcRect/>
          <a:stretch>
            <a:fillRect/>
          </a:stretch>
        </p:blipFill>
        <p:spPr bwMode="auto">
          <a:xfrm>
            <a:off x="3203848" y="3429000"/>
            <a:ext cx="1809750" cy="2628900"/>
          </a:xfrm>
          <a:prstGeom prst="rect">
            <a:avLst/>
          </a:prstGeom>
          <a:noFill/>
        </p:spPr>
      </p:pic>
      <p:sp>
        <p:nvSpPr>
          <p:cNvPr id="7" name="Szövegdoboz 6"/>
          <p:cNvSpPr txBox="1"/>
          <p:nvPr/>
        </p:nvSpPr>
        <p:spPr>
          <a:xfrm>
            <a:off x="5436096" y="3501008"/>
            <a:ext cx="3240360" cy="2031325"/>
          </a:xfrm>
          <a:prstGeom prst="rect">
            <a:avLst/>
          </a:prstGeom>
          <a:noFill/>
        </p:spPr>
        <p:txBody>
          <a:bodyPr wrap="square" rtlCol="0">
            <a:spAutoFit/>
          </a:bodyPr>
          <a:lstStyle/>
          <a:p>
            <a:r>
              <a:rPr lang="hu-HU" b="1" dirty="0" smtClean="0"/>
              <a:t>Németh László </a:t>
            </a:r>
            <a:r>
              <a:rPr lang="hu-HU" dirty="0" smtClean="0"/>
              <a:t>(1901-1975): Tanú c. folyóirat</a:t>
            </a:r>
          </a:p>
          <a:p>
            <a:r>
              <a:rPr lang="hu-HU" dirty="0" smtClean="0"/>
              <a:t>Gyász</a:t>
            </a:r>
          </a:p>
          <a:p>
            <a:r>
              <a:rPr lang="hu-HU" dirty="0" smtClean="0"/>
              <a:t>Iszony</a:t>
            </a:r>
          </a:p>
          <a:p>
            <a:r>
              <a:rPr lang="hu-HU" dirty="0" smtClean="0"/>
              <a:t>Égető Eszter</a:t>
            </a:r>
          </a:p>
          <a:p>
            <a:r>
              <a:rPr lang="hu-HU" dirty="0" smtClean="0"/>
              <a:t>A két bolyai (dráma) </a:t>
            </a:r>
          </a:p>
          <a:p>
            <a:r>
              <a:rPr lang="hu-HU" dirty="0" smtClean="0"/>
              <a:t>A minőség forradalma (esszé) </a:t>
            </a:r>
            <a:endParaRPr lang="hu-H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A nagybányai festőiskola </a:t>
            </a:r>
            <a:br>
              <a:rPr lang="hu-HU" dirty="0" smtClean="0"/>
            </a:br>
            <a:r>
              <a:rPr lang="hu-HU" dirty="0" smtClean="0"/>
              <a:t>a „magyar Barbizon”</a:t>
            </a:r>
            <a:endParaRPr lang="hu-HU" dirty="0"/>
          </a:p>
        </p:txBody>
      </p:sp>
      <p:sp>
        <p:nvSpPr>
          <p:cNvPr id="3" name="Tartalom helye 2"/>
          <p:cNvSpPr>
            <a:spLocks noGrp="1"/>
          </p:cNvSpPr>
          <p:nvPr>
            <p:ph idx="1"/>
          </p:nvPr>
        </p:nvSpPr>
        <p:spPr/>
        <p:txBody>
          <a:bodyPr/>
          <a:lstStyle/>
          <a:p>
            <a:pPr>
              <a:buNone/>
            </a:pPr>
            <a:r>
              <a:rPr lang="hu-HU" dirty="0" smtClean="0"/>
              <a:t>	</a:t>
            </a:r>
            <a:r>
              <a:rPr lang="hu-HU" dirty="0" err="1" smtClean="0"/>
              <a:t>Thorma</a:t>
            </a:r>
            <a:r>
              <a:rPr lang="hu-HU" dirty="0" smtClean="0"/>
              <a:t> </a:t>
            </a:r>
            <a:r>
              <a:rPr lang="hu-HU" dirty="0" smtClean="0"/>
              <a:t>János, Réti István 1895 nyara </a:t>
            </a:r>
          </a:p>
          <a:p>
            <a:pPr>
              <a:buNone/>
            </a:pPr>
            <a:r>
              <a:rPr lang="hu-HU" dirty="0" smtClean="0"/>
              <a:t>	Hollósy </a:t>
            </a:r>
            <a:r>
              <a:rPr lang="hu-HU" dirty="0" smtClean="0"/>
              <a:t>Simon, Iványi-Grünwald Béla és tanítványaik Münchenből: Ferenczy Károly; Csók István; Glatz Oszkár… (1986-1901)</a:t>
            </a:r>
          </a:p>
          <a:p>
            <a:pPr>
              <a:buNone/>
            </a:pPr>
            <a:endParaRPr lang="hu-HU" dirty="0" smtClean="0"/>
          </a:p>
          <a:p>
            <a:pPr>
              <a:buNone/>
            </a:pPr>
            <a:r>
              <a:rPr lang="hu-HU" dirty="0" smtClean="0"/>
              <a:t>Művésztelep (</a:t>
            </a:r>
            <a:r>
              <a:rPr lang="hu-HU" dirty="0" err="1" smtClean="0"/>
              <a:t>Thorma</a:t>
            </a:r>
            <a:r>
              <a:rPr lang="hu-HU" dirty="0" smtClean="0"/>
              <a:t>, Réti, Grünwald és Ferenczy irányításával)</a:t>
            </a:r>
          </a:p>
          <a:p>
            <a:pPr>
              <a:buNone/>
            </a:pPr>
            <a:endParaRPr lang="hu-HU" dirty="0" smtClean="0"/>
          </a:p>
          <a:p>
            <a:pPr>
              <a:buNone/>
            </a:pPr>
            <a:endParaRPr lang="hu-H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Iványi-Grünwald Béla</a:t>
            </a:r>
            <a:endParaRPr lang="hu-HU" dirty="0"/>
          </a:p>
        </p:txBody>
      </p:sp>
      <p:pic>
        <p:nvPicPr>
          <p:cNvPr id="41986" name="Picture 2" descr="C:\Users\Juca\Desktop\iványi.jpg"/>
          <p:cNvPicPr>
            <a:picLocks noGrp="1" noChangeAspect="1" noChangeArrowheads="1"/>
          </p:cNvPicPr>
          <p:nvPr>
            <p:ph idx="1"/>
          </p:nvPr>
        </p:nvPicPr>
        <p:blipFill>
          <a:blip r:embed="rId2" cstate="print"/>
          <a:srcRect/>
          <a:stretch>
            <a:fillRect/>
          </a:stretch>
        </p:blipFill>
        <p:spPr bwMode="auto">
          <a:xfrm>
            <a:off x="1043608" y="1700808"/>
            <a:ext cx="5256584" cy="4906963"/>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850106"/>
          </a:xfrm>
        </p:spPr>
        <p:txBody>
          <a:bodyPr/>
          <a:lstStyle/>
          <a:p>
            <a:r>
              <a:rPr lang="hu-HU" dirty="0" smtClean="0"/>
              <a:t>Csók István</a:t>
            </a:r>
            <a:endParaRPr lang="hu-HU" dirty="0"/>
          </a:p>
        </p:txBody>
      </p:sp>
      <p:pic>
        <p:nvPicPr>
          <p:cNvPr id="43010" name="Picture 2" descr="C:\Users\Juca\Desktop\nagykep.jpg"/>
          <p:cNvPicPr>
            <a:picLocks noGrp="1" noChangeAspect="1" noChangeArrowheads="1"/>
          </p:cNvPicPr>
          <p:nvPr>
            <p:ph idx="1"/>
          </p:nvPr>
        </p:nvPicPr>
        <p:blipFill>
          <a:blip r:embed="rId2" cstate="print"/>
          <a:srcRect/>
          <a:stretch>
            <a:fillRect/>
          </a:stretch>
        </p:blipFill>
        <p:spPr bwMode="auto">
          <a:xfrm>
            <a:off x="228298" y="1556792"/>
            <a:ext cx="2669262" cy="3096344"/>
          </a:xfrm>
          <a:prstGeom prst="rect">
            <a:avLst/>
          </a:prstGeom>
          <a:noFill/>
        </p:spPr>
      </p:pic>
      <p:pic>
        <p:nvPicPr>
          <p:cNvPr id="43011" name="Picture 3" descr="C:\Users\Juca\Desktop\krumpli.jpg"/>
          <p:cNvPicPr>
            <a:picLocks noChangeAspect="1" noChangeArrowheads="1"/>
          </p:cNvPicPr>
          <p:nvPr/>
        </p:nvPicPr>
        <p:blipFill>
          <a:blip r:embed="rId3" cstate="print"/>
          <a:srcRect/>
          <a:stretch>
            <a:fillRect/>
          </a:stretch>
        </p:blipFill>
        <p:spPr bwMode="auto">
          <a:xfrm>
            <a:off x="4211960" y="1556792"/>
            <a:ext cx="3510136" cy="308355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Ferenczy Károly</a:t>
            </a:r>
            <a:endParaRPr lang="hu-HU" dirty="0"/>
          </a:p>
        </p:txBody>
      </p:sp>
      <p:pic>
        <p:nvPicPr>
          <p:cNvPr id="44034" name="Picture 2" descr="C:\Users\Juca\Desktop\Ferenczy,_Károly_-_October_-_Google_Art_Project.jpg"/>
          <p:cNvPicPr>
            <a:picLocks noGrp="1" noChangeAspect="1" noChangeArrowheads="1"/>
          </p:cNvPicPr>
          <p:nvPr>
            <p:ph idx="1"/>
          </p:nvPr>
        </p:nvPicPr>
        <p:blipFill>
          <a:blip r:embed="rId2" cstate="print"/>
          <a:srcRect/>
          <a:stretch>
            <a:fillRect/>
          </a:stretch>
        </p:blipFill>
        <p:spPr bwMode="auto">
          <a:xfrm>
            <a:off x="4788024" y="1988840"/>
            <a:ext cx="3594284" cy="4232270"/>
          </a:xfrm>
          <a:prstGeom prst="rect">
            <a:avLst/>
          </a:prstGeom>
          <a:noFill/>
        </p:spPr>
      </p:pic>
      <p:pic>
        <p:nvPicPr>
          <p:cNvPr id="44036" name="Picture 4" descr="C:\Users\Juca\Desktop\Gesztenyefák.jpg"/>
          <p:cNvPicPr>
            <a:picLocks noChangeAspect="1" noChangeArrowheads="1"/>
          </p:cNvPicPr>
          <p:nvPr/>
        </p:nvPicPr>
        <p:blipFill>
          <a:blip r:embed="rId3" cstate="print"/>
          <a:srcRect/>
          <a:stretch>
            <a:fillRect/>
          </a:stretch>
        </p:blipFill>
        <p:spPr bwMode="auto">
          <a:xfrm>
            <a:off x="395536" y="1492988"/>
            <a:ext cx="3816424" cy="5032355"/>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850106"/>
          </a:xfrm>
        </p:spPr>
        <p:txBody>
          <a:bodyPr/>
          <a:lstStyle/>
          <a:p>
            <a:r>
              <a:rPr lang="hu-HU" dirty="0" smtClean="0"/>
              <a:t>Szomszédos országok</a:t>
            </a:r>
            <a:endParaRPr lang="hu-HU" dirty="0"/>
          </a:p>
        </p:txBody>
      </p:sp>
      <p:pic>
        <p:nvPicPr>
          <p:cNvPr id="3074" name="Picture 2" descr="C:\Users\Juca\Desktop\magyarorszag.gif"/>
          <p:cNvPicPr>
            <a:picLocks noGrp="1" noChangeAspect="1" noChangeArrowheads="1"/>
          </p:cNvPicPr>
          <p:nvPr>
            <p:ph idx="1"/>
          </p:nvPr>
        </p:nvPicPr>
        <p:blipFill>
          <a:blip r:embed="rId2" cstate="print"/>
          <a:srcRect/>
          <a:stretch>
            <a:fillRect/>
          </a:stretch>
        </p:blipFill>
        <p:spPr bwMode="auto">
          <a:xfrm>
            <a:off x="251520" y="1700808"/>
            <a:ext cx="8582245" cy="4392488"/>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Hollósy Simon</a:t>
            </a:r>
            <a:endParaRPr lang="hu-HU" dirty="0"/>
          </a:p>
        </p:txBody>
      </p:sp>
      <p:pic>
        <p:nvPicPr>
          <p:cNvPr id="45058" name="Picture 2" descr="C:\Users\Juca\Desktop\Tengeri.jpg"/>
          <p:cNvPicPr>
            <a:picLocks noGrp="1" noChangeAspect="1" noChangeArrowheads="1"/>
          </p:cNvPicPr>
          <p:nvPr>
            <p:ph idx="1"/>
          </p:nvPr>
        </p:nvPicPr>
        <p:blipFill>
          <a:blip r:embed="rId2" cstate="print"/>
          <a:srcRect/>
          <a:stretch>
            <a:fillRect/>
          </a:stretch>
        </p:blipFill>
        <p:spPr bwMode="auto">
          <a:xfrm>
            <a:off x="323528" y="1916832"/>
            <a:ext cx="3126299" cy="3888432"/>
          </a:xfrm>
          <a:prstGeom prst="rect">
            <a:avLst/>
          </a:prstGeom>
          <a:noFill/>
        </p:spPr>
      </p:pic>
      <p:pic>
        <p:nvPicPr>
          <p:cNvPr id="45059" name="Picture 3" descr="C:\Users\Juca\Desktop\Hollósy,_Simon_-_Haystacks_II_(1912).jpg"/>
          <p:cNvPicPr>
            <a:picLocks noChangeAspect="1" noChangeArrowheads="1"/>
          </p:cNvPicPr>
          <p:nvPr/>
        </p:nvPicPr>
        <p:blipFill>
          <a:blip r:embed="rId3" cstate="print"/>
          <a:srcRect/>
          <a:stretch>
            <a:fillRect/>
          </a:stretch>
        </p:blipFill>
        <p:spPr bwMode="auto">
          <a:xfrm>
            <a:off x="3923928" y="1844824"/>
            <a:ext cx="4153087" cy="4104456"/>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Thorma</a:t>
            </a:r>
            <a:r>
              <a:rPr lang="hu-HU" dirty="0" smtClean="0"/>
              <a:t> János</a:t>
            </a:r>
            <a:endParaRPr lang="hu-HU" dirty="0"/>
          </a:p>
        </p:txBody>
      </p:sp>
      <p:pic>
        <p:nvPicPr>
          <p:cNvPr id="47106" name="Picture 2" descr="C:\Users\Juca\Desktop\b471fa314114ce6000e4ee5f2fdc1cd6.jpg"/>
          <p:cNvPicPr>
            <a:picLocks noGrp="1" noChangeAspect="1" noChangeArrowheads="1"/>
          </p:cNvPicPr>
          <p:nvPr>
            <p:ph idx="1"/>
          </p:nvPr>
        </p:nvPicPr>
        <p:blipFill>
          <a:blip r:embed="rId2" cstate="print"/>
          <a:srcRect/>
          <a:stretch>
            <a:fillRect/>
          </a:stretch>
        </p:blipFill>
        <p:spPr bwMode="auto">
          <a:xfrm>
            <a:off x="179512" y="1268760"/>
            <a:ext cx="4762500" cy="2924175"/>
          </a:xfrm>
          <a:prstGeom prst="rect">
            <a:avLst/>
          </a:prstGeom>
          <a:noFill/>
        </p:spPr>
      </p:pic>
      <p:pic>
        <p:nvPicPr>
          <p:cNvPr id="47107" name="Picture 3" descr="C:\Users\Juca\Desktop\thumb_1495a5fcdb3e42a8f57f067dd16de801.jpg"/>
          <p:cNvPicPr>
            <a:picLocks noChangeAspect="1" noChangeArrowheads="1"/>
          </p:cNvPicPr>
          <p:nvPr/>
        </p:nvPicPr>
        <p:blipFill>
          <a:blip r:embed="rId3" cstate="print"/>
          <a:srcRect/>
          <a:stretch>
            <a:fillRect/>
          </a:stretch>
        </p:blipFill>
        <p:spPr bwMode="auto">
          <a:xfrm>
            <a:off x="3851920" y="4365104"/>
            <a:ext cx="4386497" cy="2152253"/>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Réti István</a:t>
            </a:r>
            <a:endParaRPr lang="hu-HU" dirty="0"/>
          </a:p>
        </p:txBody>
      </p:sp>
      <p:pic>
        <p:nvPicPr>
          <p:cNvPr id="48131" name="Picture 3" descr="C:\Users\Juca\Desktop\kiskep.jpg"/>
          <p:cNvPicPr>
            <a:picLocks noGrp="1" noChangeAspect="1" noChangeArrowheads="1"/>
          </p:cNvPicPr>
          <p:nvPr>
            <p:ph idx="1"/>
          </p:nvPr>
        </p:nvPicPr>
        <p:blipFill>
          <a:blip r:embed="rId2" cstate="print"/>
          <a:srcRect/>
          <a:stretch>
            <a:fillRect/>
          </a:stretch>
        </p:blipFill>
        <p:spPr bwMode="auto">
          <a:xfrm>
            <a:off x="611560" y="1700808"/>
            <a:ext cx="2544460" cy="2202548"/>
          </a:xfrm>
          <a:prstGeom prst="rect">
            <a:avLst/>
          </a:prstGeom>
          <a:noFill/>
        </p:spPr>
      </p:pic>
      <p:pic>
        <p:nvPicPr>
          <p:cNvPr id="48133" name="Picture 5" descr="C:\Users\Juca\Desktop\013_-_Ulo_oregasszony_nagykep.jpg"/>
          <p:cNvPicPr>
            <a:picLocks noChangeAspect="1" noChangeArrowheads="1"/>
          </p:cNvPicPr>
          <p:nvPr/>
        </p:nvPicPr>
        <p:blipFill>
          <a:blip r:embed="rId3" cstate="print"/>
          <a:srcRect/>
          <a:stretch>
            <a:fillRect/>
          </a:stretch>
        </p:blipFill>
        <p:spPr bwMode="auto">
          <a:xfrm>
            <a:off x="4355976" y="1700808"/>
            <a:ext cx="3309647" cy="4896544"/>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Utazás Nagybányára</a:t>
            </a:r>
            <a:endParaRPr lang="hu-HU" dirty="0"/>
          </a:p>
        </p:txBody>
      </p:sp>
      <p:sp>
        <p:nvSpPr>
          <p:cNvPr id="3" name="Tartalom helye 2"/>
          <p:cNvSpPr>
            <a:spLocks noGrp="1"/>
          </p:cNvSpPr>
          <p:nvPr>
            <p:ph idx="1"/>
          </p:nvPr>
        </p:nvSpPr>
        <p:spPr/>
        <p:txBody>
          <a:bodyPr>
            <a:normAutofit fontScale="92500" lnSpcReduction="20000"/>
          </a:bodyPr>
          <a:lstStyle/>
          <a:p>
            <a:pPr>
              <a:buNone/>
            </a:pPr>
            <a:r>
              <a:rPr lang="hu-HU" dirty="0" smtClean="0"/>
              <a:t>Indulás: 2019. március 12. 8:00 (Kadarka utca)</a:t>
            </a:r>
          </a:p>
          <a:p>
            <a:pPr>
              <a:buNone/>
            </a:pPr>
            <a:r>
              <a:rPr lang="hu-HU" b="1" dirty="0" smtClean="0"/>
              <a:t>Kokárda</a:t>
            </a:r>
          </a:p>
          <a:p>
            <a:pPr>
              <a:buNone/>
            </a:pPr>
            <a:r>
              <a:rPr lang="hu-HU" dirty="0" smtClean="0"/>
              <a:t>Petőfi-versek (</a:t>
            </a:r>
            <a:r>
              <a:rPr lang="hu-HU" b="1" dirty="0" smtClean="0"/>
              <a:t>Nemzeti dal</a:t>
            </a:r>
            <a:r>
              <a:rPr lang="hu-HU" dirty="0" smtClean="0"/>
              <a:t>; Szeptember végén; Föltámadott a tenger; Beszél a fákkal a bús, őszi szél,…) </a:t>
            </a:r>
          </a:p>
          <a:p>
            <a:pPr>
              <a:buNone/>
            </a:pPr>
            <a:r>
              <a:rPr lang="hu-HU" dirty="0" smtClean="0"/>
              <a:t>Arany-versek (A walesi bárdok; Családi kör; Toldi-részletek …)</a:t>
            </a:r>
          </a:p>
          <a:p>
            <a:pPr>
              <a:buNone/>
            </a:pPr>
            <a:r>
              <a:rPr lang="hu-HU" b="1" dirty="0" smtClean="0"/>
              <a:t>Kossuth Lajos azt </a:t>
            </a:r>
            <a:r>
              <a:rPr lang="hu-HU" b="1" dirty="0" smtClean="0"/>
              <a:t>üzente</a:t>
            </a:r>
          </a:p>
          <a:p>
            <a:pPr>
              <a:buNone/>
            </a:pPr>
            <a:r>
              <a:rPr lang="hu-HU" b="1" dirty="0" smtClean="0"/>
              <a:t>Gábor Áron rézágyúja</a:t>
            </a:r>
            <a:endParaRPr lang="hu-HU" b="1" dirty="0" smtClean="0"/>
          </a:p>
          <a:p>
            <a:pPr>
              <a:buNone/>
            </a:pPr>
            <a:r>
              <a:rPr lang="hu-HU" dirty="0" smtClean="0"/>
              <a:t>Esik az eső, ázik a heveder</a:t>
            </a:r>
            <a:endParaRPr lang="hu-H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46082" name="Picture 2" descr="C:\Users\Juca\Desktop\depositphotos_132525998-stock-illustration-have-a-good-trip.jpg"/>
          <p:cNvPicPr>
            <a:picLocks noGrp="1" noChangeAspect="1" noChangeArrowheads="1"/>
          </p:cNvPicPr>
          <p:nvPr>
            <p:ph idx="1"/>
          </p:nvPr>
        </p:nvPicPr>
        <p:blipFill>
          <a:blip r:embed="rId2" cstate="print"/>
          <a:srcRect/>
          <a:stretch>
            <a:fillRect/>
          </a:stretch>
        </p:blipFill>
        <p:spPr bwMode="auto">
          <a:xfrm>
            <a:off x="1819870" y="1600200"/>
            <a:ext cx="5504259" cy="452596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a:xfrm>
            <a:off x="539750" y="260350"/>
            <a:ext cx="8353425" cy="5616575"/>
          </a:xfrm>
        </p:spPr>
        <p:txBody>
          <a:bodyPr/>
          <a:lstStyle/>
          <a:p>
            <a:pPr algn="ctr" eaLnBrk="1" hangingPunct="1">
              <a:buFontTx/>
              <a:buNone/>
            </a:pPr>
            <a:r>
              <a:rPr lang="hu-HU" sz="3600" dirty="0">
                <a:latin typeface="Georgia" pitchFamily="18" charset="0"/>
              </a:rPr>
              <a:t>Teleki Pál ún. vörös térképe (</a:t>
            </a:r>
            <a:r>
              <a:rPr lang="hu-HU" sz="3600" dirty="0">
                <a:solidFill>
                  <a:srgbClr val="FF0000"/>
                </a:solidFill>
                <a:latin typeface="Georgia" pitchFamily="18" charset="0"/>
              </a:rPr>
              <a:t>1919</a:t>
            </a:r>
            <a:r>
              <a:rPr lang="hu-HU" sz="3600" dirty="0">
                <a:latin typeface="Georgia" pitchFamily="18" charset="0"/>
              </a:rPr>
              <a:t>)</a:t>
            </a:r>
            <a:endParaRPr lang="en-US" sz="3600" dirty="0">
              <a:latin typeface="Georgia" pitchFamily="18" charset="0"/>
            </a:endParaRPr>
          </a:p>
        </p:txBody>
      </p:sp>
      <p:pic>
        <p:nvPicPr>
          <p:cNvPr id="4099"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8313" y="908050"/>
            <a:ext cx="8308975" cy="58753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33341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778098"/>
          </a:xfrm>
        </p:spPr>
        <p:txBody>
          <a:bodyPr/>
          <a:lstStyle/>
          <a:p>
            <a:r>
              <a:rPr lang="hu-HU" dirty="0" smtClean="0"/>
              <a:t>Teleki Pál gróf</a:t>
            </a:r>
            <a:endParaRPr lang="hu-HU" dirty="0"/>
          </a:p>
        </p:txBody>
      </p:sp>
      <p:sp>
        <p:nvSpPr>
          <p:cNvPr id="3" name="Tartalom helye 2"/>
          <p:cNvSpPr>
            <a:spLocks noGrp="1"/>
          </p:cNvSpPr>
          <p:nvPr>
            <p:ph idx="1"/>
          </p:nvPr>
        </p:nvSpPr>
        <p:spPr>
          <a:xfrm>
            <a:off x="251520" y="1268760"/>
            <a:ext cx="8640960" cy="5256584"/>
          </a:xfrm>
        </p:spPr>
        <p:txBody>
          <a:bodyPr>
            <a:normAutofit/>
          </a:bodyPr>
          <a:lstStyle/>
          <a:p>
            <a:pPr>
              <a:buNone/>
            </a:pPr>
            <a:r>
              <a:rPr lang="hu-HU" sz="2800" dirty="0" smtClean="0"/>
              <a:t>1879-1941</a:t>
            </a:r>
          </a:p>
          <a:p>
            <a:pPr>
              <a:buNone/>
            </a:pPr>
            <a:r>
              <a:rPr lang="hu-HU" sz="2800" dirty="0" smtClean="0"/>
              <a:t>	magyar </a:t>
            </a:r>
            <a:r>
              <a:rPr lang="hu-HU" sz="2800" b="1" dirty="0" smtClean="0"/>
              <a:t>földrajztudós</a:t>
            </a:r>
            <a:r>
              <a:rPr lang="hu-HU" sz="2800" dirty="0" smtClean="0"/>
              <a:t>, tanár, </a:t>
            </a:r>
            <a:r>
              <a:rPr lang="hu-HU" sz="2800" b="1" dirty="0" smtClean="0"/>
              <a:t>politikus</a:t>
            </a:r>
            <a:r>
              <a:rPr lang="hu-HU" sz="2800" dirty="0" smtClean="0"/>
              <a:t>, többszörösen megválasztott országgyűlési képviselő, előbb a Magyar Királyság külügyminisztere 1920-ban, majd az ország miniszterelnöke 1920-tól 1921-es lemondásáig, ezt követően 1938 és 1939 között vallás- és közoktatásügyi miniszter majd az az ország megválasztott miniszterelnöke</a:t>
            </a:r>
          </a:p>
          <a:p>
            <a:pPr>
              <a:buNone/>
            </a:pPr>
            <a:endParaRPr lang="hu-HU" sz="2800" dirty="0"/>
          </a:p>
        </p:txBody>
      </p:sp>
      <p:pic>
        <p:nvPicPr>
          <p:cNvPr id="4100" name="Picture 4" descr="C:\Users\Juca\Desktop\Pál_Teleki_01.jpg"/>
          <p:cNvPicPr>
            <a:picLocks noChangeAspect="1" noChangeArrowheads="1"/>
          </p:cNvPicPr>
          <p:nvPr/>
        </p:nvPicPr>
        <p:blipFill>
          <a:blip r:embed="rId2" cstate="print"/>
          <a:srcRect/>
          <a:stretch>
            <a:fillRect/>
          </a:stretch>
        </p:blipFill>
        <p:spPr bwMode="auto">
          <a:xfrm>
            <a:off x="6948264" y="4149080"/>
            <a:ext cx="1986526" cy="249289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922114"/>
          </a:xfrm>
        </p:spPr>
        <p:txBody>
          <a:bodyPr/>
          <a:lstStyle/>
          <a:p>
            <a:r>
              <a:rPr lang="hu-HU" dirty="0" smtClean="0"/>
              <a:t>Apponyi Albert gróf</a:t>
            </a:r>
            <a:endParaRPr lang="hu-HU" dirty="0"/>
          </a:p>
        </p:txBody>
      </p:sp>
      <p:pic>
        <p:nvPicPr>
          <p:cNvPr id="1026" name="Picture 2" descr="C:\Users\Juca\AppData\Local\Temp\Apponyi_Albert_portré_litográfia.jpg"/>
          <p:cNvPicPr>
            <a:picLocks noGrp="1" noChangeAspect="1" noChangeArrowheads="1"/>
          </p:cNvPicPr>
          <p:nvPr>
            <p:ph idx="1"/>
          </p:nvPr>
        </p:nvPicPr>
        <p:blipFill>
          <a:blip r:embed="rId2" cstate="print"/>
          <a:srcRect/>
          <a:stretch>
            <a:fillRect/>
          </a:stretch>
        </p:blipFill>
        <p:spPr bwMode="auto">
          <a:xfrm>
            <a:off x="6444207" y="3356992"/>
            <a:ext cx="2222151" cy="3087232"/>
          </a:xfrm>
          <a:prstGeom prst="rect">
            <a:avLst/>
          </a:prstGeom>
          <a:noFill/>
        </p:spPr>
      </p:pic>
      <p:sp>
        <p:nvSpPr>
          <p:cNvPr id="5" name="Szövegdoboz 4"/>
          <p:cNvSpPr txBox="1"/>
          <p:nvPr/>
        </p:nvSpPr>
        <p:spPr>
          <a:xfrm>
            <a:off x="395536" y="1772816"/>
            <a:ext cx="5472608" cy="3693319"/>
          </a:xfrm>
          <a:prstGeom prst="rect">
            <a:avLst/>
          </a:prstGeom>
          <a:noFill/>
        </p:spPr>
        <p:txBody>
          <a:bodyPr wrap="square" rtlCol="0">
            <a:spAutoFit/>
          </a:bodyPr>
          <a:lstStyle/>
          <a:p>
            <a:r>
              <a:rPr lang="hu-HU" dirty="0" smtClean="0"/>
              <a:t>1846-1933</a:t>
            </a:r>
          </a:p>
          <a:p>
            <a:r>
              <a:rPr lang="hu-HU" sz="2400" dirty="0" smtClean="0"/>
              <a:t>politikus, </a:t>
            </a:r>
            <a:r>
              <a:rPr lang="hu-HU" sz="2400" dirty="0" smtClean="0"/>
              <a:t>kultuszminiszter</a:t>
            </a:r>
            <a:r>
              <a:rPr lang="hu-HU" sz="2400" dirty="0" smtClean="0"/>
              <a:t>, belső titkos tanácsos, nagybirtokos, a </a:t>
            </a:r>
            <a:r>
              <a:rPr lang="hu-HU" sz="2400" dirty="0" smtClean="0"/>
              <a:t>Magyar Tudományos Akadémia igazgatósági tagja, a Kisfaludy Társaság tagja, 1921-től haláláig a Szent István Akadémia elnöke.</a:t>
            </a:r>
          </a:p>
          <a:p>
            <a:r>
              <a:rPr lang="hu-HU" sz="2400" dirty="0" smtClean="0"/>
              <a:t>1920-ban a magyar békedelegáció vezetője. Kiváló szónok. Nemzetközileg elismert tekintély (többször jelölték Nobel-díjra).</a:t>
            </a:r>
            <a:endParaRPr lang="hu-H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260648"/>
            <a:ext cx="8229600" cy="882352"/>
          </a:xfrm>
        </p:spPr>
        <p:txBody>
          <a:bodyPr/>
          <a:lstStyle/>
          <a:p>
            <a:r>
              <a:rPr lang="hu-HU" dirty="0" smtClean="0"/>
              <a:t>Apponyi trianoni beszédéből</a:t>
            </a:r>
            <a:endParaRPr lang="hu-HU" dirty="0"/>
          </a:p>
        </p:txBody>
      </p:sp>
      <p:sp>
        <p:nvSpPr>
          <p:cNvPr id="3" name="Tartalom helye 2"/>
          <p:cNvSpPr>
            <a:spLocks noGrp="1"/>
          </p:cNvSpPr>
          <p:nvPr>
            <p:ph idx="1"/>
          </p:nvPr>
        </p:nvSpPr>
        <p:spPr>
          <a:xfrm>
            <a:off x="457200" y="1268760"/>
            <a:ext cx="8229600" cy="4857403"/>
          </a:xfrm>
        </p:spPr>
        <p:txBody>
          <a:bodyPr>
            <a:normAutofit fontScale="40000" lnSpcReduction="20000"/>
          </a:bodyPr>
          <a:lstStyle/>
          <a:p>
            <a:pPr>
              <a:buNone/>
            </a:pPr>
            <a:r>
              <a:rPr lang="hu-HU" dirty="0" smtClean="0"/>
              <a:t>	</a:t>
            </a:r>
            <a:r>
              <a:rPr lang="hu-HU" sz="5000" dirty="0" smtClean="0">
                <a:latin typeface="Times New Roman" pitchFamily="18" charset="0"/>
                <a:cs typeface="Times New Roman" pitchFamily="18" charset="0"/>
              </a:rPr>
              <a:t>„</a:t>
            </a:r>
            <a:r>
              <a:rPr lang="hu-HU" sz="5000" dirty="0" smtClean="0">
                <a:latin typeface="Times New Roman" pitchFamily="18" charset="0"/>
                <a:cs typeface="Times New Roman" pitchFamily="18" charset="0"/>
              </a:rPr>
              <a:t>Ily nehéz és különös helyzet előtt állva, kérdezzük, hogy a fent említett elvek és érdekek mely szempontja váltotta ki ezt a különös szigorúságot Magyarországgal szemben? Talán az ítélkezés ténye lenne ez Magyarországgal szemben? Önök, Uraim, akiket a győzelem a bírói székhez juttatott, Önök </a:t>
            </a:r>
            <a:r>
              <a:rPr lang="hu-HU" sz="5000" dirty="0" err="1" smtClean="0">
                <a:latin typeface="Times New Roman" pitchFamily="18" charset="0"/>
                <a:cs typeface="Times New Roman" pitchFamily="18" charset="0"/>
              </a:rPr>
              <a:t>kimondották</a:t>
            </a:r>
            <a:r>
              <a:rPr lang="hu-HU" sz="5000" dirty="0" smtClean="0">
                <a:latin typeface="Times New Roman" pitchFamily="18" charset="0"/>
                <a:cs typeface="Times New Roman" pitchFamily="18" charset="0"/>
              </a:rPr>
              <a:t> egykori ellenségeiknek, a Központi Hatalmaknak bűnösségét és elhatározták, hogy a háború következményeit a felelősökre hárítják. Legyen így; de akkor, azt hiszem, hogy a fokozat megállapításánál a bűnösség fokával arányban kellene eljárni, és mivel Magyarországot sújtják a legszigorúbb és létét leginkább veszélyeztető feltételekkel, úgy azt lehetne hinni, hogy éppen ő az, aki az összes nemzetek közül a legbűnösebb. Uraim! Anélkül, hogy e kérdés részleteibe bocsátkoznék, hiszen ezt benyújtandó okmányaink fogják megtenni, ki kell jelentenem, hogy ezt az ítéletet nem lehet kimondani oly nemzet fölött, amely abban a pillanatban, amidőn a háború kitört, nem bírt teljes függetlenséggel és legfeljebb csak befolyást gyakorolhatott az Osztrák–Magyar Monarchia ügyeire és amely nemzet ezt, mint a legutóbb nyilvánosságra hozott okmányok bizonyítják, fel is használta arra, hogy helytelenítse azokat a lépéseket, amelyeknek a háborút elő kellett </a:t>
            </a:r>
            <a:r>
              <a:rPr lang="hu-HU" sz="5000" dirty="0" err="1" smtClean="0">
                <a:latin typeface="Times New Roman" pitchFamily="18" charset="0"/>
                <a:cs typeface="Times New Roman" pitchFamily="18" charset="0"/>
              </a:rPr>
              <a:t>idézniök</a:t>
            </a:r>
            <a:r>
              <a:rPr lang="hu-HU" sz="5000" dirty="0" smtClean="0">
                <a:latin typeface="Times New Roman" pitchFamily="18" charset="0"/>
                <a:cs typeface="Times New Roman" pitchFamily="18" charset="0"/>
              </a:rPr>
              <a:t>.”</a:t>
            </a:r>
            <a:endParaRPr lang="hu-HU" sz="5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778098"/>
          </a:xfrm>
        </p:spPr>
        <p:txBody>
          <a:bodyPr/>
          <a:lstStyle/>
          <a:p>
            <a:r>
              <a:rPr lang="hu-HU" dirty="0" smtClean="0"/>
              <a:t>Magyar Királyság</a:t>
            </a:r>
            <a:endParaRPr lang="hu-HU" dirty="0"/>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9965" y="1196975"/>
            <a:ext cx="7635507" cy="547211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706090"/>
          </a:xfrm>
        </p:spPr>
        <p:txBody>
          <a:bodyPr>
            <a:normAutofit fontScale="90000"/>
          </a:bodyPr>
          <a:lstStyle/>
          <a:p>
            <a:r>
              <a:rPr lang="hu-HU" dirty="0" smtClean="0"/>
              <a:t>A Magyar Királyság elcsatolt területei</a:t>
            </a:r>
            <a:endParaRPr lang="hu-HU" dirty="0"/>
          </a:p>
        </p:txBody>
      </p:sp>
      <p:pic>
        <p:nvPicPr>
          <p:cNvPr id="2050" name="Picture 2" descr="C:\Users\Juca\Desktop\Határos országok.jpg"/>
          <p:cNvPicPr>
            <a:picLocks noGrp="1" noChangeAspect="1" noChangeArrowheads="1"/>
          </p:cNvPicPr>
          <p:nvPr>
            <p:ph idx="1"/>
          </p:nvPr>
        </p:nvPicPr>
        <p:blipFill>
          <a:blip r:embed="rId2" cstate="print"/>
          <a:srcRect/>
          <a:stretch>
            <a:fillRect/>
          </a:stretch>
        </p:blipFill>
        <p:spPr bwMode="auto">
          <a:xfrm>
            <a:off x="1043608" y="1564545"/>
            <a:ext cx="7272808" cy="4733097"/>
          </a:xfrm>
          <a:prstGeom prst="rect">
            <a:avLst/>
          </a:prstGeom>
          <a:noFill/>
        </p:spPr>
      </p:pic>
    </p:spTree>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2399</TotalTime>
  <Words>674</Words>
  <Application>Microsoft Office PowerPoint</Application>
  <PresentationFormat>Diavetítés a képernyőre (4:3 oldalarány)</PresentationFormat>
  <Paragraphs>183</Paragraphs>
  <Slides>34</Slides>
  <Notes>1</Notes>
  <HiddenSlides>0</HiddenSlides>
  <MMClips>0</MMClips>
  <ScaleCrop>false</ScaleCrop>
  <HeadingPairs>
    <vt:vector size="4" baseType="variant">
      <vt:variant>
        <vt:lpstr>Téma</vt:lpstr>
      </vt:variant>
      <vt:variant>
        <vt:i4>1</vt:i4>
      </vt:variant>
      <vt:variant>
        <vt:lpstr>Diacímek</vt:lpstr>
      </vt:variant>
      <vt:variant>
        <vt:i4>34</vt:i4>
      </vt:variant>
    </vt:vector>
  </HeadingPairs>
  <TitlesOfParts>
    <vt:vector size="35" baseType="lpstr">
      <vt:lpstr>Office-téma</vt:lpstr>
      <vt:lpstr>Előkészítő óra  a „Határtalanul!” program  keretében  „Magyarok itthon és otthon”  című pályázat megvalósítására</vt:lpstr>
      <vt:lpstr>Kárpát-medence</vt:lpstr>
      <vt:lpstr>Szomszédos országok</vt:lpstr>
      <vt:lpstr>4. dia</vt:lpstr>
      <vt:lpstr>Teleki Pál gróf</vt:lpstr>
      <vt:lpstr>Apponyi Albert gróf</vt:lpstr>
      <vt:lpstr>Apponyi trianoni beszédéből</vt:lpstr>
      <vt:lpstr>Magyar Királyság</vt:lpstr>
      <vt:lpstr>A Magyar Királyság elcsatolt területei</vt:lpstr>
      <vt:lpstr>Trianon – 1920. VI. 4.</vt:lpstr>
      <vt:lpstr>Trianon – 1920. VI. 4.</vt:lpstr>
      <vt:lpstr>Etnikai viszonyok Trianon után I.</vt:lpstr>
      <vt:lpstr>A magyarok létszámának alakulása a határon túli területeken</vt:lpstr>
      <vt:lpstr>Magyarok Romániában</vt:lpstr>
      <vt:lpstr>Magyarok Erdélyben</vt:lpstr>
      <vt:lpstr>A II. világháború és következményei a határon túli magyarokra</vt:lpstr>
      <vt:lpstr>Határon túli magyarság a rendszerváltás (1989) után</vt:lpstr>
      <vt:lpstr>A jelen − autonómiatörekvések Székelyföldön</vt:lpstr>
      <vt:lpstr>Nagybánya </vt:lpstr>
      <vt:lpstr>Nagybánya látképe</vt:lpstr>
      <vt:lpstr>Nagybánya (Baia Mare)</vt:lpstr>
      <vt:lpstr>A város története</vt:lpstr>
      <vt:lpstr>Nagybánya</vt:lpstr>
      <vt:lpstr>Nagyszalonta és Koltó</vt:lpstr>
      <vt:lpstr>Nagybánya híres szülöttei</vt:lpstr>
      <vt:lpstr>A nagybányai festőiskola  a „magyar Barbizon”</vt:lpstr>
      <vt:lpstr>Iványi-Grünwald Béla</vt:lpstr>
      <vt:lpstr>Csók István</vt:lpstr>
      <vt:lpstr>Ferenczy Károly</vt:lpstr>
      <vt:lpstr>Hollósy Simon</vt:lpstr>
      <vt:lpstr>Thorma János</vt:lpstr>
      <vt:lpstr>Réti István</vt:lpstr>
      <vt:lpstr>Utazás Nagybányára</vt:lpstr>
      <vt:lpstr>34. dia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Történelem bemutató óra a Bethlen Gábor Zrt. „Határtalanul!” pályázatának keretében magvalósítandó  „Szekszárdról a Délvidékre”  című program megvalósítására a 2012/2013. tanévben</dc:title>
  <dc:creator>TIOP</dc:creator>
  <cp:lastModifiedBy>Juca</cp:lastModifiedBy>
  <cp:revision>138</cp:revision>
  <dcterms:created xsi:type="dcterms:W3CDTF">2013-03-10T13:15:13Z</dcterms:created>
  <dcterms:modified xsi:type="dcterms:W3CDTF">2019-03-11T08:09:15Z</dcterms:modified>
</cp:coreProperties>
</file>