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0" r:id="rId3"/>
    <p:sldId id="301" r:id="rId4"/>
    <p:sldId id="274" r:id="rId5"/>
    <p:sldId id="264" r:id="rId6"/>
    <p:sldId id="265" r:id="rId7"/>
    <p:sldId id="263" r:id="rId8"/>
    <p:sldId id="266" r:id="rId9"/>
    <p:sldId id="271" r:id="rId10"/>
    <p:sldId id="267" r:id="rId11"/>
    <p:sldId id="268" r:id="rId12"/>
    <p:sldId id="275" r:id="rId13"/>
    <p:sldId id="276" r:id="rId14"/>
    <p:sldId id="284" r:id="rId15"/>
    <p:sldId id="286" r:id="rId16"/>
    <p:sldId id="287" r:id="rId17"/>
    <p:sldId id="288" r:id="rId18"/>
    <p:sldId id="298" r:id="rId19"/>
    <p:sldId id="289" r:id="rId20"/>
    <p:sldId id="302" r:id="rId21"/>
    <p:sldId id="297" r:id="rId22"/>
    <p:sldId id="295" r:id="rId23"/>
    <p:sldId id="299" r:id="rId24"/>
    <p:sldId id="293" r:id="rId25"/>
    <p:sldId id="296" r:id="rId26"/>
    <p:sldId id="294" r:id="rId2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199" autoAdjust="0"/>
  </p:normalViewPr>
  <p:slideViewPr>
    <p:cSldViewPr>
      <p:cViewPr varScale="1">
        <p:scale>
          <a:sx n="90" d="100"/>
          <a:sy n="90" d="100"/>
        </p:scale>
        <p:origin x="221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D611E-FB38-4D2A-B311-AED94C3E07AF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2C227-69E0-4F6E-9DDB-1FD2805CE15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8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További képek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2C227-69E0-4F6E-9DDB-1FD2805CE155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9931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http://oradea.ro/pagina/istoria-orasului-oradea?limba=2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2C227-69E0-4F6E-9DDB-1FD2805CE155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090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0383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151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286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685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8458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401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183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616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5200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8584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280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F09BD-642A-4F91-9B0A-7247337BC74A}" type="datetimeFigureOut">
              <a:rPr lang="hu-HU" smtClean="0"/>
              <a:t>2019.02.06.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2BD3E-FB34-40AA-9BF5-4B539CF1FF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796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rdelyiturizmus.hu/?action=regio&amp;id=357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met.gov.hu/hatter_1/hatartalanu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3240359"/>
          </a:xfrm>
        </p:spPr>
        <p:txBody>
          <a:bodyPr>
            <a:noAutofit/>
          </a:bodyPr>
          <a:lstStyle/>
          <a:p>
            <a:r>
              <a:rPr lang="hu-HU" sz="3600" dirty="0" smtClean="0">
                <a:latin typeface="Georgia" pitchFamily="18" charset="0"/>
              </a:rPr>
              <a:t>Előkészítő óra </a:t>
            </a:r>
            <a:br>
              <a:rPr lang="hu-HU" sz="3600" dirty="0" smtClean="0">
                <a:latin typeface="Georgia" pitchFamily="18" charset="0"/>
              </a:rPr>
            </a:br>
            <a:r>
              <a:rPr lang="hu-HU" sz="3600" dirty="0" smtClean="0">
                <a:latin typeface="Georgia" pitchFamily="18" charset="0"/>
              </a:rPr>
              <a:t>a </a:t>
            </a:r>
            <a:r>
              <a:rPr lang="hu-HU" sz="3600" b="1" dirty="0" smtClean="0">
                <a:solidFill>
                  <a:schemeClr val="accent1"/>
                </a:solidFill>
                <a:latin typeface="Georgia" pitchFamily="18" charset="0"/>
              </a:rPr>
              <a:t>Határtalanul! program</a:t>
            </a:r>
            <a:r>
              <a:rPr lang="hu-HU" sz="3600" dirty="0" smtClean="0">
                <a:latin typeface="Georgia" pitchFamily="18" charset="0"/>
              </a:rPr>
              <a:t> </a:t>
            </a:r>
            <a:br>
              <a:rPr lang="hu-HU" sz="3600" dirty="0" smtClean="0">
                <a:latin typeface="Georgia" pitchFamily="18" charset="0"/>
              </a:rPr>
            </a:br>
            <a:r>
              <a:rPr lang="hu-HU" sz="3600" dirty="0" smtClean="0">
                <a:latin typeface="Georgia" pitchFamily="18" charset="0"/>
              </a:rPr>
              <a:t>keretében </a:t>
            </a:r>
            <a:r>
              <a:rPr lang="hu-HU" sz="3600" dirty="0">
                <a:latin typeface="Georgia" pitchFamily="18" charset="0"/>
              </a:rPr>
              <a:t>magvalósítandó </a:t>
            </a:r>
            <a:br>
              <a:rPr lang="hu-HU" sz="3600" dirty="0">
                <a:latin typeface="Georgia" pitchFamily="18" charset="0"/>
              </a:rPr>
            </a:br>
            <a:r>
              <a:rPr lang="hu-HU" sz="3600" dirty="0">
                <a:latin typeface="Georgia" pitchFamily="18" charset="0"/>
              </a:rPr>
              <a:t>Szekszárd és Nagyvárad – két vidék sokszínű kultúrája </a:t>
            </a:r>
            <a:br>
              <a:rPr lang="hu-HU" sz="3600" dirty="0">
                <a:latin typeface="Georgia" pitchFamily="18" charset="0"/>
              </a:rPr>
            </a:br>
            <a:r>
              <a:rPr lang="hu-HU" sz="3600" dirty="0">
                <a:latin typeface="Georgia" pitchFamily="18" charset="0"/>
              </a:rPr>
              <a:t>című </a:t>
            </a:r>
            <a:r>
              <a:rPr lang="hu-HU" sz="3600" dirty="0" smtClean="0">
                <a:latin typeface="Georgia" pitchFamily="18" charset="0"/>
              </a:rPr>
              <a:t>pályázat megvalósítására</a:t>
            </a:r>
            <a:endParaRPr lang="hu-HU" sz="3600" dirty="0">
              <a:latin typeface="Georgia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273696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  <a:latin typeface="Georgia" pitchFamily="18" charset="0"/>
              </a:rPr>
              <a:t>a </a:t>
            </a:r>
            <a:r>
              <a:rPr lang="hu-HU" b="1" dirty="0" smtClean="0">
                <a:solidFill>
                  <a:srgbClr val="FF0000"/>
                </a:solidFill>
                <a:latin typeface="Georgia" pitchFamily="18" charset="0"/>
              </a:rPr>
              <a:t>2018/2019.</a:t>
            </a:r>
            <a:r>
              <a:rPr lang="hu-HU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hu-HU" dirty="0" smtClean="0">
                <a:solidFill>
                  <a:schemeClr val="tx1"/>
                </a:solidFill>
                <a:latin typeface="Georgia" pitchFamily="18" charset="0"/>
              </a:rPr>
              <a:t>tanévben</a:t>
            </a:r>
          </a:p>
          <a:p>
            <a:r>
              <a:rPr lang="hu-HU" dirty="0" smtClean="0">
                <a:solidFill>
                  <a:schemeClr val="tx1"/>
                </a:solidFill>
                <a:latin typeface="Georgia" pitchFamily="18" charset="0"/>
              </a:rPr>
              <a:t>2019. 01. </a:t>
            </a:r>
            <a:r>
              <a:rPr lang="hu-HU" smtClean="0">
                <a:solidFill>
                  <a:schemeClr val="tx1"/>
                </a:solidFill>
                <a:latin typeface="Georgia" pitchFamily="18" charset="0"/>
              </a:rPr>
              <a:t>17.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61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sz="3600" dirty="0" smtClean="0">
                <a:latin typeface="Georgia" pitchFamily="18" charset="0"/>
              </a:rPr>
              <a:t>Etnikai viszonyok Trianon után I.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dirty="0" smtClean="0"/>
          </a:p>
          <a:p>
            <a:pPr eaLnBrk="1" hangingPunct="1"/>
            <a:endParaRPr lang="hu-HU" dirty="0"/>
          </a:p>
          <a:p>
            <a:pPr eaLnBrk="1" hangingPunct="1"/>
            <a:endParaRPr lang="hu-HU" dirty="0" smtClean="0"/>
          </a:p>
          <a:p>
            <a:pPr eaLnBrk="1" hangingPunct="1"/>
            <a:endParaRPr lang="hu-HU" dirty="0"/>
          </a:p>
          <a:p>
            <a:pPr eaLnBrk="1" hangingPunct="1"/>
            <a:endParaRPr lang="hu-HU" dirty="0" smtClean="0"/>
          </a:p>
          <a:p>
            <a:pPr marL="0" indent="0" eaLnBrk="1" hangingPunct="1">
              <a:buNone/>
            </a:pPr>
            <a:r>
              <a:rPr lang="hu-HU" dirty="0" smtClean="0"/>
              <a:t>							    </a:t>
            </a:r>
            <a:r>
              <a:rPr lang="hu-HU" dirty="0" smtClean="0">
                <a:latin typeface="Calibri"/>
              </a:rPr>
              <a:t>↕</a:t>
            </a:r>
            <a:endParaRPr lang="hu-HU" dirty="0"/>
          </a:p>
          <a:p>
            <a:pPr marL="0" indent="0" eaLnBrk="1" hangingPunct="1">
              <a:buNone/>
            </a:pPr>
            <a:r>
              <a:rPr lang="hu-HU" dirty="0" smtClean="0"/>
              <a:t>					 		    </a:t>
            </a:r>
            <a:r>
              <a:rPr lang="hu-HU" sz="5400" b="1" dirty="0" smtClean="0">
                <a:latin typeface="Georgia" pitchFamily="18" charset="0"/>
              </a:rPr>
              <a:t>!</a:t>
            </a:r>
            <a:endParaRPr lang="hu-HU" b="1" dirty="0">
              <a:latin typeface="Georgia" pitchFamily="18" charset="0"/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96752"/>
            <a:ext cx="8893175" cy="357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04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4000" smtClean="0">
                <a:latin typeface="Georgia" pitchFamily="18" charset="0"/>
              </a:rPr>
              <a:t>Etnikai viszonyok Trianon után II.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620000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58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71438"/>
            <a:ext cx="9105900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59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196752"/>
            <a:ext cx="9144000" cy="331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325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32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802"/>
            <a:ext cx="8109802" cy="6847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5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333375"/>
            <a:ext cx="3905250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53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>
                <a:latin typeface="Georgia" panose="02040502050405020303" pitchFamily="18" charset="0"/>
              </a:rPr>
              <a:t>Partium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Partium</a:t>
            </a:r>
            <a:r>
              <a:rPr lang="hu-HU" sz="2800" dirty="0" smtClean="0">
                <a:latin typeface="Georgia" panose="02040502050405020303" pitchFamily="18" charset="0"/>
              </a:rPr>
              <a:t> </a:t>
            </a:r>
            <a:r>
              <a:rPr lang="hu-HU" sz="2800" dirty="0">
                <a:latin typeface="Georgia" panose="02040502050405020303" pitchFamily="18" charset="0"/>
              </a:rPr>
              <a:t>= </a:t>
            </a:r>
            <a:r>
              <a:rPr lang="hu-HU" sz="2800" dirty="0" smtClean="0">
                <a:latin typeface="Georgia" panose="02040502050405020303" pitchFamily="18" charset="0"/>
              </a:rPr>
              <a:t>Részek</a:t>
            </a:r>
          </a:p>
          <a:p>
            <a:r>
              <a:rPr lang="hu-HU" sz="2800" dirty="0" smtClean="0">
                <a:latin typeface="Georgia" panose="02040502050405020303" pitchFamily="18" charset="0"/>
              </a:rPr>
              <a:t>A Magyar Királyság keleti részei – Mohács (</a:t>
            </a:r>
            <a:r>
              <a:rPr lang="hu-HU" sz="28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1526</a:t>
            </a:r>
            <a:r>
              <a:rPr lang="hu-HU" sz="2800" dirty="0" smtClean="0">
                <a:latin typeface="Georgia" panose="02040502050405020303" pitchFamily="18" charset="0"/>
              </a:rPr>
              <a:t>) után –, melyeket az Erdélyi Fejedelemséghez kapcsoltak.</a:t>
            </a:r>
            <a:endParaRPr lang="hu-HU" sz="2800" dirty="0"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-27384"/>
            <a:ext cx="6557509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626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 smtClean="0">
                <a:latin typeface="Georgia" panose="02040502050405020303" pitchFamily="18" charset="0"/>
              </a:rPr>
              <a:t>Nagyvárad </a:t>
            </a:r>
            <a:endParaRPr lang="hu-HU" sz="3600" b="1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800" dirty="0" smtClean="0">
                <a:latin typeface="Georgia" panose="02040502050405020303" pitchFamily="18" charset="0"/>
              </a:rPr>
              <a:t>románul </a:t>
            </a:r>
            <a:r>
              <a:rPr lang="hu-HU" sz="2800" i="1" dirty="0" err="1" smtClean="0">
                <a:latin typeface="Georgia" panose="02040502050405020303" pitchFamily="18" charset="0"/>
              </a:rPr>
              <a:t>Oradea</a:t>
            </a:r>
            <a:r>
              <a:rPr lang="hu-HU" sz="2800" dirty="0" smtClean="0">
                <a:latin typeface="Georgia" panose="02040502050405020303" pitchFamily="18" charset="0"/>
              </a:rPr>
              <a:t>, németül </a:t>
            </a:r>
            <a:r>
              <a:rPr lang="hu-HU" sz="2800" i="1" dirty="0" err="1" smtClean="0">
                <a:latin typeface="Georgia" panose="02040502050405020303" pitchFamily="18" charset="0"/>
              </a:rPr>
              <a:t>Grosswardein</a:t>
            </a:r>
            <a:r>
              <a:rPr lang="hu-HU" sz="2800" dirty="0" smtClean="0">
                <a:latin typeface="Georgia" panose="02040502050405020303" pitchFamily="18" charset="0"/>
              </a:rPr>
              <a:t>, </a:t>
            </a:r>
          </a:p>
          <a:p>
            <a:r>
              <a:rPr lang="hu-HU" sz="2800" dirty="0" err="1" smtClean="0">
                <a:latin typeface="Georgia" panose="02040502050405020303" pitchFamily="18" charset="0"/>
              </a:rPr>
              <a:t>municípium</a:t>
            </a:r>
            <a:r>
              <a:rPr lang="hu-HU" sz="2800" dirty="0" smtClean="0">
                <a:latin typeface="Georgia" panose="02040502050405020303" pitchFamily="18" charset="0"/>
              </a:rPr>
              <a:t> = MJV Romániában </a:t>
            </a:r>
          </a:p>
          <a:p>
            <a:r>
              <a:rPr lang="hu-HU" sz="2800" smtClean="0">
                <a:latin typeface="Georgia" panose="02040502050405020303" pitchFamily="18" charset="0"/>
              </a:rPr>
              <a:t>Bihar </a:t>
            </a:r>
            <a:r>
              <a:rPr lang="hu-HU" sz="2800" dirty="0" smtClean="0">
                <a:latin typeface="Georgia" panose="02040502050405020303" pitchFamily="18" charset="0"/>
              </a:rPr>
              <a:t>megye székhelye</a:t>
            </a:r>
            <a:endParaRPr lang="hu-HU" sz="2800" dirty="0" smtClean="0">
              <a:latin typeface="Georgia" panose="02040502050405020303" pitchFamily="18" charset="0"/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41714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561975"/>
            <a:ext cx="809625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2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7757"/>
          </a:xfrm>
        </p:spPr>
        <p:txBody>
          <a:bodyPr>
            <a:normAutofit/>
          </a:bodyPr>
          <a:lstStyle/>
          <a:p>
            <a:r>
              <a:rPr lang="hu-HU" sz="3200" dirty="0" smtClean="0">
                <a:latin typeface="Georgia" panose="02040502050405020303" pitchFamily="18" charset="0"/>
              </a:rPr>
              <a:t>Nagyvárad vára</a:t>
            </a:r>
            <a:endParaRPr lang="hu-HU" sz="3200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https://upload.wikimedia.org/wikipedia/commons/thumb/b/b6/Cetatea_Oradea.jpg/800px-Cetatea_Orad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62395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KÃ©ptalÃ¡lat a kÃ¶vetkezÅre: ânagyvÃ¡radi vÃ¡râ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3" y="1444217"/>
            <a:ext cx="8167927" cy="483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apcsolÃ³dÃ³ kÃ©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239"/>
            <a:ext cx="8363272" cy="558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78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 smtClean="0">
                <a:latin typeface="Georgia" panose="02040502050405020303" pitchFamily="18" charset="0"/>
              </a:rPr>
              <a:t>A Határtalanul! program célja</a:t>
            </a:r>
            <a:endParaRPr lang="hu-HU" sz="4000" b="1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dirty="0">
                <a:latin typeface="Georgia" panose="02040502050405020303" pitchFamily="18" charset="0"/>
                <a:hlinkClick r:id="rId2"/>
              </a:rPr>
              <a:t>http://</a:t>
            </a:r>
            <a:r>
              <a:rPr lang="hu-HU" dirty="0" smtClean="0">
                <a:latin typeface="Georgia" panose="02040502050405020303" pitchFamily="18" charset="0"/>
                <a:hlinkClick r:id="rId2"/>
              </a:rPr>
              <a:t>www.emet.gov.hu/hatter_1/hatartalanul</a:t>
            </a:r>
            <a:r>
              <a:rPr lang="hu-HU" dirty="0">
                <a:latin typeface="Georgia" panose="02040502050405020303" pitchFamily="18" charset="0"/>
              </a:rPr>
              <a:t>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a </a:t>
            </a:r>
            <a:r>
              <a:rPr lang="hu-HU" dirty="0">
                <a:latin typeface="Georgia" panose="02040502050405020303" pitchFamily="18" charset="0"/>
              </a:rPr>
              <a:t>magyar-magyar kapcsolatok építése, személyes kapcsolatok kialakítása, elmélyítése.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A </a:t>
            </a:r>
            <a:r>
              <a:rPr lang="hu-HU" dirty="0">
                <a:latin typeface="Georgia" panose="02040502050405020303" pitchFamily="18" charset="0"/>
              </a:rPr>
              <a:t>program a nemzetpolitikai célt fordítja le konkrét tapasztalatokra, azaz a </a:t>
            </a:r>
            <a:r>
              <a:rPr lang="hu-HU" b="1" dirty="0">
                <a:latin typeface="Georgia" panose="02040502050405020303" pitchFamily="18" charset="0"/>
              </a:rPr>
              <a:t>Határtalanul! a nemzeti összetartozás operatív programja</a:t>
            </a:r>
            <a:r>
              <a:rPr lang="hu-HU" dirty="0">
                <a:latin typeface="Georgia" panose="02040502050405020303" pitchFamily="18" charset="0"/>
              </a:rPr>
              <a:t>. </a:t>
            </a:r>
            <a:endParaRPr lang="hu-HU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1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KÃ©ptalÃ¡lat a kÃ¶vetkezÅre: ânagyvÃ¡rad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52" y="1628762"/>
            <a:ext cx="7668344" cy="426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910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latin typeface="Georgia" panose="02040502050405020303" pitchFamily="18" charset="0"/>
              </a:rPr>
              <a:t>A városháza a Sebes-Körös partján</a:t>
            </a:r>
            <a:endParaRPr lang="hu-HU" sz="3200" dirty="0">
              <a:latin typeface="Georgia" panose="02040502050405020303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A városháza a Sebes-Körös partjá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22393"/>
            <a:ext cx="6858691" cy="514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latin typeface="Georgia" panose="02040502050405020303" pitchFamily="18" charset="0"/>
              </a:rPr>
              <a:t>Fekete Sas palota </a:t>
            </a:r>
            <a:endParaRPr lang="hu-HU" sz="3200" dirty="0">
              <a:latin typeface="Georgia" panose="02040502050405020303" pitchFamily="18" charset="0"/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Képtalálat a következőre: „nagyvárad sas palota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92" y="1364195"/>
            <a:ext cx="7859216" cy="499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éptalálat a következőre: „nagyvárad sas palota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223930"/>
            <a:ext cx="7927619" cy="533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29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latin typeface="Georgia" panose="02040502050405020303" pitchFamily="18" charset="0"/>
              </a:rPr>
              <a:t>Sebes </a:t>
            </a:r>
            <a:r>
              <a:rPr lang="hu-HU" sz="3200" dirty="0">
                <a:latin typeface="Georgia" panose="02040502050405020303" pitchFamily="18" charset="0"/>
              </a:rPr>
              <a:t>Körös a Szent László-híddal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122" name="Picture 2" descr="https://upload.wikimedia.org/wikipedia/hu/thumb/0/01/NVU18.jpg/800px-NVU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144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4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52" y="116632"/>
            <a:ext cx="8511128" cy="629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95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https://upload.wikimedia.org/wikipedia/hu/timeline/97a047a8d453ac42d980287e585751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91" y="1052736"/>
            <a:ext cx="838301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70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" y="274638"/>
            <a:ext cx="7913528" cy="567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2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latin typeface="Georgia" panose="02040502050405020303" pitchFamily="18" charset="0"/>
              </a:rPr>
              <a:t>Keretében </a:t>
            </a:r>
            <a:r>
              <a:rPr lang="hu-HU" dirty="0" err="1">
                <a:latin typeface="Georgia" panose="02040502050405020303" pitchFamily="18" charset="0"/>
              </a:rPr>
              <a:t>mo.-i</a:t>
            </a:r>
            <a:r>
              <a:rPr lang="hu-HU" dirty="0">
                <a:latin typeface="Georgia" panose="02040502050405020303" pitchFamily="18" charset="0"/>
              </a:rPr>
              <a:t> iskolák tanulói az állam támogatásával osztálykiránduláson vesznek részt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a </a:t>
            </a:r>
            <a:r>
              <a:rPr lang="hu-HU" dirty="0">
                <a:latin typeface="Georgia" panose="02040502050405020303" pitchFamily="18" charset="0"/>
              </a:rPr>
              <a:t>szomszédos országok magyarlakta területein, </a:t>
            </a:r>
            <a:endParaRPr lang="hu-HU" dirty="0" smtClean="0">
              <a:latin typeface="Georgia" panose="02040502050405020303" pitchFamily="18" charset="0"/>
            </a:endParaRPr>
          </a:p>
          <a:p>
            <a:r>
              <a:rPr lang="hu-HU" dirty="0" smtClean="0">
                <a:latin typeface="Georgia" panose="02040502050405020303" pitchFamily="18" charset="0"/>
              </a:rPr>
              <a:t>így </a:t>
            </a:r>
            <a:r>
              <a:rPr lang="hu-HU" dirty="0">
                <a:latin typeface="Georgia" panose="02040502050405020303" pitchFamily="18" charset="0"/>
              </a:rPr>
              <a:t>személyes tapasztalásokat szereznek a külhoni magyarságról.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6701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hu-HU" sz="3600" b="1" dirty="0">
              <a:latin typeface="Georgi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13" y="260649"/>
            <a:ext cx="9211725" cy="628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00"/>
            <a:ext cx="91440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12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6050"/>
            <a:ext cx="8424863" cy="651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7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260350"/>
            <a:ext cx="8353425" cy="5616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hu-HU" sz="3600" dirty="0" smtClean="0">
                <a:latin typeface="Georgia" pitchFamily="18" charset="0"/>
              </a:rPr>
              <a:t>Teleki Pál ún. vörös térképe (</a:t>
            </a:r>
            <a:r>
              <a:rPr lang="hu-HU" sz="3600" dirty="0" smtClean="0">
                <a:solidFill>
                  <a:srgbClr val="FF0000"/>
                </a:solidFill>
                <a:latin typeface="Georgia" pitchFamily="18" charset="0"/>
              </a:rPr>
              <a:t>1919</a:t>
            </a:r>
            <a:r>
              <a:rPr lang="hu-HU" sz="3600" dirty="0" smtClean="0">
                <a:latin typeface="Georgia" pitchFamily="18" charset="0"/>
              </a:rPr>
              <a:t>)</a:t>
            </a:r>
            <a:endParaRPr lang="en-US" sz="3600" dirty="0" smtClean="0">
              <a:latin typeface="Georgia" pitchFamily="18" charset="0"/>
            </a:endParaRPr>
          </a:p>
        </p:txBody>
      </p:sp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8308975" cy="587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34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 smtClean="0">
                <a:latin typeface="Georgia" pitchFamily="18" charset="0"/>
              </a:rPr>
              <a:t>Trianon – </a:t>
            </a:r>
            <a:r>
              <a:rPr lang="hu-HU" sz="3600" b="1" dirty="0" smtClean="0">
                <a:solidFill>
                  <a:srgbClr val="FF0000"/>
                </a:solidFill>
                <a:latin typeface="Georgia" pitchFamily="18" charset="0"/>
              </a:rPr>
              <a:t>1920. VI. 4.</a:t>
            </a:r>
            <a:endParaRPr lang="hu-HU" sz="36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>
                <a:latin typeface="Georgia" pitchFamily="18" charset="0"/>
              </a:rPr>
              <a:t>Területi veszteségek:</a:t>
            </a:r>
          </a:p>
          <a:p>
            <a:r>
              <a:rPr lang="hu-HU" dirty="0" err="1">
                <a:latin typeface="Georgia" pitchFamily="18" charset="0"/>
                <a:cs typeface="Arial" charset="0"/>
              </a:rPr>
              <a:t>Mo</a:t>
            </a:r>
            <a:r>
              <a:rPr lang="hu-HU" dirty="0">
                <a:latin typeface="Georgia" pitchFamily="18" charset="0"/>
                <a:cs typeface="Arial" charset="0"/>
              </a:rPr>
              <a:t>. </a:t>
            </a:r>
            <a:r>
              <a:rPr lang="hu-HU" dirty="0" smtClean="0">
                <a:latin typeface="Georgia" pitchFamily="18" charset="0"/>
                <a:cs typeface="Arial" charset="0"/>
              </a:rPr>
              <a:t>területe (Horvát-Szlavónország </a:t>
            </a:r>
            <a:r>
              <a:rPr lang="hu-HU" dirty="0">
                <a:latin typeface="Georgia" pitchFamily="18" charset="0"/>
                <a:cs typeface="Arial" charset="0"/>
              </a:rPr>
              <a:t>nélkül): </a:t>
            </a:r>
            <a:r>
              <a:rPr lang="hu-HU" dirty="0" smtClean="0">
                <a:latin typeface="Georgia" pitchFamily="18" charset="0"/>
                <a:cs typeface="Arial" charset="0"/>
              </a:rPr>
              <a:t>282 ezer </a:t>
            </a:r>
            <a:r>
              <a:rPr lang="hu-HU" dirty="0">
                <a:latin typeface="Georgia" pitchFamily="18" charset="0"/>
                <a:cs typeface="Arial" charset="0"/>
              </a:rPr>
              <a:t>km</a:t>
            </a:r>
            <a:r>
              <a:rPr lang="en-US" dirty="0">
                <a:latin typeface="Georgia" pitchFamily="18" charset="0"/>
                <a:cs typeface="Arial" charset="0"/>
              </a:rPr>
              <a:t>²</a:t>
            </a:r>
            <a:r>
              <a:rPr lang="hu-HU" dirty="0">
                <a:latin typeface="Georgia" pitchFamily="18" charset="0"/>
                <a:cs typeface="Arial" charset="0"/>
              </a:rPr>
              <a:t> </a:t>
            </a:r>
            <a:r>
              <a:rPr lang="hu-HU" dirty="0">
                <a:cs typeface="Arial" charset="0"/>
              </a:rPr>
              <a:t>→</a:t>
            </a:r>
            <a:r>
              <a:rPr lang="hu-HU" dirty="0">
                <a:latin typeface="Georgia" pitchFamily="18" charset="0"/>
                <a:cs typeface="Arial" charset="0"/>
              </a:rPr>
              <a:t> </a:t>
            </a:r>
            <a:r>
              <a:rPr lang="hu-HU" dirty="0" smtClean="0">
                <a:latin typeface="Georgia" pitchFamily="18" charset="0"/>
                <a:cs typeface="Arial" charset="0"/>
              </a:rPr>
              <a:t>93 ezer </a:t>
            </a:r>
            <a:r>
              <a:rPr lang="hu-HU" dirty="0">
                <a:latin typeface="Georgia" pitchFamily="18" charset="0"/>
                <a:cs typeface="Arial" charset="0"/>
              </a:rPr>
              <a:t>km</a:t>
            </a:r>
            <a:r>
              <a:rPr lang="en-US" dirty="0">
                <a:latin typeface="Georgia" pitchFamily="18" charset="0"/>
                <a:cs typeface="Arial" charset="0"/>
              </a:rPr>
              <a:t>²</a:t>
            </a:r>
            <a:r>
              <a:rPr lang="hu-HU" dirty="0">
                <a:latin typeface="Georgia" pitchFamily="18" charset="0"/>
                <a:cs typeface="Arial" charset="0"/>
              </a:rPr>
              <a:t> (</a:t>
            </a:r>
            <a:r>
              <a:rPr lang="hu-HU" dirty="0">
                <a:solidFill>
                  <a:schemeClr val="accent1"/>
                </a:solidFill>
                <a:latin typeface="Georgia" pitchFamily="18" charset="0"/>
                <a:cs typeface="Arial" charset="0"/>
              </a:rPr>
              <a:t>az ország 1/3-a maradt</a:t>
            </a:r>
            <a:r>
              <a:rPr lang="hu-HU" dirty="0" smtClean="0">
                <a:latin typeface="Georgia" pitchFamily="18" charset="0"/>
                <a:cs typeface="Arial" charset="0"/>
              </a:rPr>
              <a:t>).</a:t>
            </a:r>
            <a:endParaRPr lang="hu-HU" dirty="0">
              <a:latin typeface="Georgia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40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88913"/>
            <a:ext cx="6140450" cy="648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71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 smtClean="0">
                <a:latin typeface="Georgia" pitchFamily="18" charset="0"/>
              </a:rPr>
              <a:t>Trianon – </a:t>
            </a:r>
            <a:r>
              <a:rPr lang="hu-HU" sz="3600" b="1" dirty="0" smtClean="0">
                <a:solidFill>
                  <a:srgbClr val="FF0000"/>
                </a:solidFill>
                <a:latin typeface="Georgia" pitchFamily="18" charset="0"/>
              </a:rPr>
              <a:t>1920. VI. 4.</a:t>
            </a:r>
            <a:endParaRPr lang="hu-HU" sz="36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84176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>
                <a:latin typeface="Georgia" pitchFamily="18" charset="0"/>
              </a:rPr>
              <a:t>A lakosság elvesztése:</a:t>
            </a:r>
          </a:p>
          <a:p>
            <a:r>
              <a:rPr lang="hu-HU" dirty="0" err="1" smtClean="0">
                <a:latin typeface="Georgia" pitchFamily="18" charset="0"/>
              </a:rPr>
              <a:t>Mo</a:t>
            </a:r>
            <a:r>
              <a:rPr lang="hu-HU" dirty="0" smtClean="0">
                <a:latin typeface="Georgia" pitchFamily="18" charset="0"/>
              </a:rPr>
              <a:t>. lakossága (</a:t>
            </a:r>
            <a:r>
              <a:rPr lang="hu-HU" dirty="0" err="1" smtClean="0">
                <a:latin typeface="Georgia" pitchFamily="18" charset="0"/>
              </a:rPr>
              <a:t>Horváto</a:t>
            </a:r>
            <a:r>
              <a:rPr lang="hu-HU" dirty="0" smtClean="0">
                <a:latin typeface="Georgia" pitchFamily="18" charset="0"/>
              </a:rPr>
              <a:t>. </a:t>
            </a:r>
            <a:r>
              <a:rPr lang="hu-HU" dirty="0">
                <a:latin typeface="Georgia" pitchFamily="18" charset="0"/>
              </a:rPr>
              <a:t>nélkül) 18,2 </a:t>
            </a:r>
            <a:r>
              <a:rPr lang="hu-HU" dirty="0" smtClean="0">
                <a:latin typeface="Georgia" pitchFamily="18" charset="0"/>
              </a:rPr>
              <a:t>M </a:t>
            </a:r>
            <a:r>
              <a:rPr lang="hu-HU" dirty="0">
                <a:latin typeface="Georgia" pitchFamily="18" charset="0"/>
              </a:rPr>
              <a:t>fő (</a:t>
            </a:r>
            <a:r>
              <a:rPr lang="hu-HU" dirty="0">
                <a:solidFill>
                  <a:srgbClr val="FF0000"/>
                </a:solidFill>
                <a:latin typeface="Georgia" pitchFamily="18" charset="0"/>
              </a:rPr>
              <a:t>1910</a:t>
            </a:r>
            <a:r>
              <a:rPr lang="hu-HU" dirty="0" smtClean="0">
                <a:latin typeface="Georgia" pitchFamily="18" charset="0"/>
              </a:rPr>
              <a:t>) </a:t>
            </a:r>
            <a:r>
              <a:rPr lang="hu-HU" dirty="0" smtClean="0">
                <a:latin typeface="Georgia" pitchFamily="18" charset="0"/>
                <a:sym typeface="Wingdings" pitchFamily="2" charset="2"/>
              </a:rPr>
              <a:t> </a:t>
            </a:r>
            <a:r>
              <a:rPr lang="hu-HU" dirty="0">
                <a:latin typeface="Georgia" pitchFamily="18" charset="0"/>
              </a:rPr>
              <a:t>7,6 </a:t>
            </a:r>
            <a:r>
              <a:rPr lang="hu-HU" dirty="0" smtClean="0">
                <a:latin typeface="Georgia" pitchFamily="18" charset="0"/>
              </a:rPr>
              <a:t>M </a:t>
            </a:r>
            <a:r>
              <a:rPr lang="hu-HU" dirty="0">
                <a:latin typeface="Georgia" pitchFamily="18" charset="0"/>
              </a:rPr>
              <a:t>fő (</a:t>
            </a:r>
            <a:r>
              <a:rPr lang="hu-HU" dirty="0">
                <a:solidFill>
                  <a:srgbClr val="FF0000"/>
                </a:solidFill>
                <a:latin typeface="Georgia" pitchFamily="18" charset="0"/>
              </a:rPr>
              <a:t>1920</a:t>
            </a:r>
            <a:r>
              <a:rPr lang="hu-HU" dirty="0" smtClean="0">
                <a:latin typeface="Georgia" pitchFamily="18" charset="0"/>
              </a:rPr>
              <a:t>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b="1" dirty="0" smtClean="0">
                <a:latin typeface="Georgia" pitchFamily="18" charset="0"/>
              </a:rPr>
              <a:t>A magyarok száma</a:t>
            </a:r>
            <a:r>
              <a:rPr lang="hu-HU" dirty="0" smtClean="0">
                <a:latin typeface="Georgia" pitchFamily="18" charset="0"/>
              </a:rPr>
              <a:t> a Kárpát-medencében (</a:t>
            </a:r>
            <a:r>
              <a:rPr lang="hu-HU" dirty="0" smtClean="0">
                <a:solidFill>
                  <a:srgbClr val="FF0000"/>
                </a:solidFill>
                <a:latin typeface="Georgia" pitchFamily="18" charset="0"/>
              </a:rPr>
              <a:t>1910</a:t>
            </a:r>
            <a:r>
              <a:rPr lang="hu-HU" dirty="0" smtClean="0">
                <a:latin typeface="Georgia" pitchFamily="18" charset="0"/>
              </a:rPr>
              <a:t>) ~ </a:t>
            </a:r>
            <a:r>
              <a:rPr lang="hu-HU" dirty="0">
                <a:latin typeface="Georgia" pitchFamily="18" charset="0"/>
              </a:rPr>
              <a:t>10 </a:t>
            </a:r>
            <a:r>
              <a:rPr lang="hu-HU" dirty="0" smtClean="0">
                <a:latin typeface="Georgia" pitchFamily="18" charset="0"/>
              </a:rPr>
              <a:t>M fő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dirty="0" smtClean="0">
                <a:cs typeface="Arial" charset="0"/>
              </a:rPr>
              <a:t>→</a:t>
            </a:r>
            <a:r>
              <a:rPr lang="hu-HU" dirty="0" smtClean="0">
                <a:latin typeface="Georgia" pitchFamily="18" charset="0"/>
              </a:rPr>
              <a:t> </a:t>
            </a:r>
            <a:r>
              <a:rPr lang="hu-HU" dirty="0" smtClean="0">
                <a:solidFill>
                  <a:srgbClr val="FF0000"/>
                </a:solidFill>
                <a:latin typeface="Georgia" pitchFamily="18" charset="0"/>
              </a:rPr>
              <a:t>1920</a:t>
            </a:r>
            <a:r>
              <a:rPr lang="hu-HU" dirty="0" smtClean="0">
                <a:latin typeface="Georgia" pitchFamily="18" charset="0"/>
              </a:rPr>
              <a:t>, </a:t>
            </a:r>
            <a:r>
              <a:rPr lang="hu-HU" dirty="0" err="1" smtClean="0">
                <a:latin typeface="Georgia" pitchFamily="18" charset="0"/>
              </a:rPr>
              <a:t>Mo</a:t>
            </a:r>
            <a:r>
              <a:rPr lang="hu-HU" dirty="0" smtClean="0">
                <a:latin typeface="Georgia" pitchFamily="18" charset="0"/>
              </a:rPr>
              <a:t>.: </a:t>
            </a:r>
            <a:r>
              <a:rPr lang="hu-HU" dirty="0">
                <a:latin typeface="Georgia" pitchFamily="18" charset="0"/>
              </a:rPr>
              <a:t>6,7 </a:t>
            </a:r>
            <a:r>
              <a:rPr lang="hu-HU" dirty="0" smtClean="0">
                <a:latin typeface="Georgia" pitchFamily="18" charset="0"/>
              </a:rPr>
              <a:t>M fő;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hu-HU" dirty="0" smtClean="0">
                <a:latin typeface="Georgia" pitchFamily="18" charset="0"/>
              </a:rPr>
              <a:t>+ az utódállamokban: </a:t>
            </a:r>
            <a:r>
              <a:rPr lang="hu-HU" dirty="0">
                <a:latin typeface="Georgia" pitchFamily="18" charset="0"/>
              </a:rPr>
              <a:t>3,</a:t>
            </a:r>
            <a:r>
              <a:rPr lang="hu-HU" dirty="0" err="1">
                <a:latin typeface="Georgia" pitchFamily="18" charset="0"/>
              </a:rPr>
              <a:t>3</a:t>
            </a:r>
            <a:r>
              <a:rPr lang="hu-HU" dirty="0">
                <a:latin typeface="Georgia" pitchFamily="18" charset="0"/>
              </a:rPr>
              <a:t> M fő</a:t>
            </a:r>
            <a:r>
              <a:rPr lang="hu-HU" dirty="0" smtClean="0">
                <a:latin typeface="Georgia" pitchFamily="18" charset="0"/>
              </a:rPr>
              <a:t> (a </a:t>
            </a:r>
            <a:r>
              <a:rPr lang="hu-HU" dirty="0">
                <a:latin typeface="Georgia" pitchFamily="18" charset="0"/>
              </a:rPr>
              <a:t>magyarság 1/3-a, sőt! többségük az új határvonalak </a:t>
            </a:r>
            <a:r>
              <a:rPr lang="hu-HU" dirty="0" smtClean="0">
                <a:latin typeface="Georgia" pitchFamily="18" charset="0"/>
              </a:rPr>
              <a:t>mellett)! </a:t>
            </a:r>
            <a:endParaRPr lang="hu-HU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9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</TotalTime>
  <Words>241</Words>
  <Application>Microsoft Office PowerPoint</Application>
  <PresentationFormat>Diavetítés a képernyőre (4:3 oldalarány)</PresentationFormat>
  <Paragraphs>44</Paragraphs>
  <Slides>26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31" baseType="lpstr">
      <vt:lpstr>Arial</vt:lpstr>
      <vt:lpstr>Calibri</vt:lpstr>
      <vt:lpstr>Georgia</vt:lpstr>
      <vt:lpstr>Wingdings</vt:lpstr>
      <vt:lpstr>Office-téma</vt:lpstr>
      <vt:lpstr>Előkészítő óra  a Határtalanul! program  keretében magvalósítandó  Szekszárd és Nagyvárad – két vidék sokszínű kultúrája  című pályázat megvalósítására</vt:lpstr>
      <vt:lpstr>A Határtalanul! program célja</vt:lpstr>
      <vt:lpstr>PowerPoint bemutató</vt:lpstr>
      <vt:lpstr>PowerPoint bemutató</vt:lpstr>
      <vt:lpstr>PowerPoint bemutató</vt:lpstr>
      <vt:lpstr>PowerPoint bemutató</vt:lpstr>
      <vt:lpstr>Trianon – 1920. VI. 4.</vt:lpstr>
      <vt:lpstr>PowerPoint bemutató</vt:lpstr>
      <vt:lpstr>Trianon – 1920. VI. 4.</vt:lpstr>
      <vt:lpstr>Etnikai viszonyok Trianon után I.</vt:lpstr>
      <vt:lpstr>Etnikai viszonyok Trianon után II.</vt:lpstr>
      <vt:lpstr>PowerPoint bemutató</vt:lpstr>
      <vt:lpstr>PowerPoint bemutató</vt:lpstr>
      <vt:lpstr>PowerPoint bemutató</vt:lpstr>
      <vt:lpstr>PowerPoint bemutató</vt:lpstr>
      <vt:lpstr>Partium</vt:lpstr>
      <vt:lpstr>Nagyvárad </vt:lpstr>
      <vt:lpstr>PowerPoint bemutató</vt:lpstr>
      <vt:lpstr>Nagyvárad vára</vt:lpstr>
      <vt:lpstr>PowerPoint bemutató</vt:lpstr>
      <vt:lpstr>A városháza a Sebes-Körös partján</vt:lpstr>
      <vt:lpstr>Fekete Sas palota </vt:lpstr>
      <vt:lpstr>Sebes Körös a Szent László-híddal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Történelem bemutató óra a Bethlen Gábor Zrt. „Határtalanul!” pályázatának keretében magvalósítandó  „Szekszárdról a Délvidékre”  című program megvalósítására a 2012/2013. tanévben</dc:title>
  <dc:creator>TIOP</dc:creator>
  <cp:lastModifiedBy>tanar</cp:lastModifiedBy>
  <cp:revision>93</cp:revision>
  <dcterms:created xsi:type="dcterms:W3CDTF">2013-03-10T13:15:13Z</dcterms:created>
  <dcterms:modified xsi:type="dcterms:W3CDTF">2019-02-06T07:14:49Z</dcterms:modified>
</cp:coreProperties>
</file>