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2" r:id="rId3"/>
    <p:sldId id="336" r:id="rId4"/>
    <p:sldId id="262" r:id="rId5"/>
    <p:sldId id="260" r:id="rId6"/>
    <p:sldId id="263" r:id="rId7"/>
    <p:sldId id="334" r:id="rId8"/>
    <p:sldId id="335" r:id="rId9"/>
    <p:sldId id="269" r:id="rId10"/>
    <p:sldId id="267" r:id="rId11"/>
    <p:sldId id="306" r:id="rId12"/>
    <p:sldId id="293" r:id="rId13"/>
    <p:sldId id="337" r:id="rId14"/>
    <p:sldId id="338" r:id="rId15"/>
    <p:sldId id="294" r:id="rId16"/>
    <p:sldId id="273" r:id="rId17"/>
    <p:sldId id="274" r:id="rId18"/>
    <p:sldId id="342" r:id="rId19"/>
    <p:sldId id="343" r:id="rId20"/>
    <p:sldId id="280" r:id="rId21"/>
    <p:sldId id="331" r:id="rId22"/>
    <p:sldId id="339" r:id="rId23"/>
    <p:sldId id="340" r:id="rId24"/>
    <p:sldId id="341" r:id="rId25"/>
    <p:sldId id="302" r:id="rId26"/>
  </p:sldIdLst>
  <p:sldSz cx="9144000" cy="6858000" type="screen4x3"/>
  <p:notesSz cx="6858000" cy="9144000"/>
  <p:defaultTextStyle>
    <a:defPPr>
      <a:defRPr lang="hu-H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FF"/>
    <a:srgbClr val="AF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053" autoAdjust="0"/>
    <p:restoredTop sz="98696" autoAdjust="0"/>
  </p:normalViewPr>
  <p:slideViewPr>
    <p:cSldViewPr>
      <p:cViewPr varScale="1">
        <p:scale>
          <a:sx n="69" d="100"/>
          <a:sy n="69" d="100"/>
        </p:scale>
        <p:origin x="1104" y="52"/>
      </p:cViewPr>
      <p:guideLst>
        <p:guide orient="horz" pos="311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50B31E-5F1F-4848-A7BC-149BA30E8671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43977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D8548-C7C9-432C-8512-3E96B3F09640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090489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18722A-63E3-4553-978A-643148BA78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3652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0BEB7-4CDA-41A8-BC55-ACDF5B4900B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2465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8CE61-AABB-4624-B964-93B7491823D9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42326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197674-A63D-4378-A1F2-3243143F61AF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0402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68A320-A427-4BA9-A156-803F7D6C1466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132473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404EE7-743F-43B2-A6E2-3AD6DE9067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92332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4E99C9-619F-46EA-9E6E-D9885E07F41D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812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49607B-FBBA-4EB7-8F09-BCEB1B3A5162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9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 smtClean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9C0B3-429F-46CF-9133-4324605C1773}" type="slidenum">
              <a:rPr lang="hu-HU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09106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AFE4FF"/>
            </a:gs>
            <a:gs pos="100000">
              <a:srgbClr val="3366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Mintacím szerkesztése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altLang="hu-HU" smtClean="0"/>
              <a:t>Mintaszöveg szerkesztése</a:t>
            </a:r>
          </a:p>
          <a:p>
            <a:pPr lvl="1"/>
            <a:r>
              <a:rPr lang="hu-HU" altLang="hu-HU" smtClean="0"/>
              <a:t>Második szint</a:t>
            </a:r>
          </a:p>
          <a:p>
            <a:pPr lvl="2"/>
            <a:r>
              <a:rPr lang="hu-HU" altLang="hu-HU" smtClean="0"/>
              <a:t>Harmadik szint</a:t>
            </a:r>
          </a:p>
          <a:p>
            <a:pPr lvl="3"/>
            <a:r>
              <a:rPr lang="hu-HU" altLang="hu-HU" smtClean="0"/>
              <a:t>Negyedik szint</a:t>
            </a:r>
          </a:p>
          <a:p>
            <a:pPr lvl="4"/>
            <a:r>
              <a:rPr lang="hu-HU" alt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47F68BA-EC66-43E2-BAC1-79930523DFF4}" type="slidenum">
              <a:rPr lang="hu-HU"/>
              <a:pPr>
                <a:defRPr/>
              </a:pPr>
              <a:t>‹#›</a:t>
            </a:fld>
            <a:endParaRPr lang="hu-HU"/>
          </a:p>
        </p:txBody>
      </p:sp>
      <p:pic>
        <p:nvPicPr>
          <p:cNvPr id="1031" name="Picture 7" descr="OKM_logo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57888"/>
            <a:ext cx="1187450" cy="900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476250"/>
            <a:ext cx="5940425" cy="2978150"/>
          </a:xfrm>
        </p:spPr>
        <p:txBody>
          <a:bodyPr/>
          <a:lstStyle/>
          <a:p>
            <a:pPr eaLnBrk="1" hangingPunct="1"/>
            <a:r>
              <a:rPr lang="hu-HU" altLang="hu-HU" sz="4000" b="1" dirty="0" smtClean="0"/>
              <a:t>A </a:t>
            </a:r>
            <a:r>
              <a:rPr lang="hu-HU" altLang="hu-HU" sz="4000" b="1" dirty="0" smtClean="0"/>
              <a:t>2018. </a:t>
            </a:r>
            <a:r>
              <a:rPr lang="hu-HU" altLang="hu-HU" sz="4000" b="1" dirty="0" smtClean="0"/>
              <a:t>évi országos kompetenciamérés eredményei</a:t>
            </a:r>
          </a:p>
        </p:txBody>
      </p:sp>
      <p:sp>
        <p:nvSpPr>
          <p:cNvPr id="2051" name="Text Box 8"/>
          <p:cNvSpPr txBox="1">
            <a:spLocks noChangeArrowheads="1"/>
          </p:cNvSpPr>
          <p:nvPr/>
        </p:nvSpPr>
        <p:spPr bwMode="auto">
          <a:xfrm>
            <a:off x="900113" y="3141663"/>
            <a:ext cx="518477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600" b="1" dirty="0">
                <a:solidFill>
                  <a:schemeClr val="tx2"/>
                </a:solidFill>
              </a:rPr>
              <a:t>matematikából és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3600" b="1" dirty="0">
                <a:solidFill>
                  <a:schemeClr val="tx2"/>
                </a:solidFill>
              </a:rPr>
              <a:t>szövegértésből</a:t>
            </a:r>
          </a:p>
        </p:txBody>
      </p:sp>
      <p:pic>
        <p:nvPicPr>
          <p:cNvPr id="2052" name="Picture 9" descr="teh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0"/>
            <a:ext cx="3068637" cy="432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Szövegdoboz 1"/>
          <p:cNvSpPr txBox="1"/>
          <p:nvPr/>
        </p:nvSpPr>
        <p:spPr>
          <a:xfrm>
            <a:off x="4644008" y="5373216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A </a:t>
            </a:r>
            <a:r>
              <a:rPr lang="hu-HU" dirty="0" smtClean="0"/>
              <a:t>2018/2019. </a:t>
            </a:r>
            <a:r>
              <a:rPr lang="hu-HU" dirty="0" smtClean="0"/>
              <a:t>tanévben megjelent eredmények rövid összefoglalója</a:t>
            </a:r>
            <a:endParaRPr lang="hu-H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-99392"/>
            <a:ext cx="8218487" cy="12827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Diákjaink </a:t>
            </a:r>
            <a:r>
              <a:rPr lang="hu-HU" altLang="hu-HU" sz="3200" b="1" dirty="0" err="1" smtClean="0"/>
              <a:t>CSH-index</a:t>
            </a:r>
            <a:r>
              <a:rPr lang="hu-HU" altLang="hu-HU" sz="3200" b="1" dirty="0" smtClean="0"/>
              <a:t> alapján várható és tényleges teljesítménye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1435" y="1124744"/>
            <a:ext cx="8267908" cy="3928446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8930" y="4208114"/>
            <a:ext cx="4833156" cy="2649886"/>
          </a:xfrm>
          <a:prstGeom prst="rect">
            <a:avLst/>
          </a:prstGeom>
        </p:spPr>
      </p:pic>
      <p:sp>
        <p:nvSpPr>
          <p:cNvPr id="6" name="Lefelé nyíl 5"/>
          <p:cNvSpPr/>
          <p:nvPr/>
        </p:nvSpPr>
        <p:spPr>
          <a:xfrm>
            <a:off x="5148064" y="1183308"/>
            <a:ext cx="432048" cy="102155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203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A tanulók fejlődése </a:t>
            </a:r>
            <a:r>
              <a:rPr lang="hu-HU" altLang="hu-HU" sz="3200" b="1" dirty="0" smtClean="0"/>
              <a:t>2016 </a:t>
            </a:r>
            <a:r>
              <a:rPr lang="hu-HU" altLang="hu-HU" sz="3200" b="1" dirty="0" smtClean="0"/>
              <a:t>és </a:t>
            </a:r>
            <a:r>
              <a:rPr lang="hu-HU" altLang="hu-HU" sz="3200" b="1" dirty="0" smtClean="0"/>
              <a:t>2018 </a:t>
            </a:r>
            <a:r>
              <a:rPr lang="hu-HU" altLang="hu-HU" sz="3200" b="1" dirty="0" smtClean="0"/>
              <a:t>között a gimnáziumunkban</a:t>
            </a:r>
          </a:p>
        </p:txBody>
      </p:sp>
      <p:pic>
        <p:nvPicPr>
          <p:cNvPr id="1126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788" y="3448050"/>
            <a:ext cx="2589212" cy="1693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52736"/>
            <a:ext cx="5580112" cy="5775802"/>
          </a:xfrm>
          <a:prstGeom prst="rect">
            <a:avLst/>
          </a:prstGeom>
        </p:spPr>
      </p:pic>
      <p:sp>
        <p:nvSpPr>
          <p:cNvPr id="2" name="Balra nyíl 1"/>
          <p:cNvSpPr/>
          <p:nvPr/>
        </p:nvSpPr>
        <p:spPr>
          <a:xfrm>
            <a:off x="4788024" y="1693423"/>
            <a:ext cx="1584176" cy="402078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A tanulók fejlődése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509120"/>
            <a:ext cx="4402492" cy="230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36" y="764704"/>
            <a:ext cx="6622252" cy="3744416"/>
          </a:xfrm>
          <a:prstGeom prst="rect">
            <a:avLst/>
          </a:prstGeom>
        </p:spPr>
      </p:pic>
      <p:sp>
        <p:nvSpPr>
          <p:cNvPr id="4" name="Szövegdoboz 3"/>
          <p:cNvSpPr txBox="1"/>
          <p:nvPr/>
        </p:nvSpPr>
        <p:spPr>
          <a:xfrm>
            <a:off x="7596336" y="220486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2018</a:t>
            </a:r>
            <a:endParaRPr lang="hu-HU" sz="28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7740352" y="479715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2017</a:t>
            </a:r>
            <a:endParaRPr lang="hu-HU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99300" cy="1872208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3347864" y="1841242"/>
            <a:ext cx="50405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latin typeface="MinionPro-Regular"/>
              </a:rPr>
              <a:t>összetettebb vagy kevésbé ismerős, újszerű szituációjú, több lépéses</a:t>
            </a:r>
          </a:p>
          <a:p>
            <a:r>
              <a:rPr lang="hu-HU" sz="2000" b="1" dirty="0">
                <a:latin typeface="MinionPro-Regular"/>
              </a:rPr>
              <a:t>feladatok megoldása</a:t>
            </a:r>
          </a:p>
          <a:p>
            <a:r>
              <a:rPr lang="hu-HU" sz="2000" b="1" dirty="0">
                <a:latin typeface="MinionPro-Regular"/>
              </a:rPr>
              <a:t>• konkrét problémaszituációkat egyértelműen leíró modellek hatékony</a:t>
            </a:r>
          </a:p>
          <a:p>
            <a:r>
              <a:rPr lang="hu-HU" sz="2000" b="1" dirty="0">
                <a:latin typeface="MinionPro-Regular"/>
              </a:rPr>
              <a:t>alkalmazása, a modellek </a:t>
            </a:r>
            <a:r>
              <a:rPr lang="hu-HU" sz="2000" b="1" dirty="0" smtClean="0">
                <a:latin typeface="MinionPro-Regular"/>
              </a:rPr>
              <a:t>alkalmazhatóság </a:t>
            </a:r>
            <a:r>
              <a:rPr lang="hu-HU" sz="2000" b="1" dirty="0">
                <a:latin typeface="MinionPro-Regular"/>
              </a:rPr>
              <a:t>feltételeinek meghatározása</a:t>
            </a:r>
          </a:p>
          <a:p>
            <a:r>
              <a:rPr lang="hu-HU" sz="2000" b="1" dirty="0">
                <a:latin typeface="MinionPro-Regular"/>
              </a:rPr>
              <a:t>• különböző, akár szimbolikus adatmegjelenítések kiválasztása és egyesítése,</a:t>
            </a:r>
          </a:p>
          <a:p>
            <a:r>
              <a:rPr lang="hu-HU" sz="2000" b="1" dirty="0">
                <a:latin typeface="MinionPro-Regular"/>
              </a:rPr>
              <a:t>azok közvetlen összekapcsolása a valóságos szituációk különböző</a:t>
            </a:r>
          </a:p>
          <a:p>
            <a:r>
              <a:rPr lang="hu-HU" sz="2000" b="1" dirty="0">
                <a:latin typeface="MinionPro-Regular"/>
              </a:rPr>
              <a:t>aspektusaival</a:t>
            </a:r>
          </a:p>
          <a:p>
            <a:r>
              <a:rPr lang="hu-HU" sz="2000" b="1" dirty="0">
                <a:latin typeface="MinionPro-Regular"/>
              </a:rPr>
              <a:t>• értelmezés és gondolatmenet röviden leírása</a:t>
            </a:r>
            <a:endParaRPr lang="hu-HU" sz="20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755576" y="3713450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Ez alatt teljesít: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37326419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9484"/>
            <a:ext cx="9144001" cy="1907348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3563888" y="1916832"/>
            <a:ext cx="4572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>
                <a:latin typeface="MinionPro-Regular"/>
              </a:rPr>
              <a:t>ismerős kontextusban megjelenő egy-két lépéses problémák megoldása</a:t>
            </a:r>
          </a:p>
          <a:p>
            <a:r>
              <a:rPr lang="hu-HU" sz="2000" b="1" dirty="0">
                <a:latin typeface="MinionPro-Regular"/>
              </a:rPr>
              <a:t>• egyértelműen leírt matematikai eljárások elvégzése, amelyek szekvenciális</a:t>
            </a:r>
          </a:p>
          <a:p>
            <a:r>
              <a:rPr lang="hu-HU" sz="2000" b="1" dirty="0">
                <a:latin typeface="MinionPro-Regular"/>
              </a:rPr>
              <a:t>döntési pontokat is magukban foglalhatnak</a:t>
            </a:r>
          </a:p>
          <a:p>
            <a:r>
              <a:rPr lang="hu-HU" sz="2000" b="1" dirty="0">
                <a:latin typeface="MinionPro-Regular"/>
              </a:rPr>
              <a:t>• egyszerű problémamegoldási stratégiák kiválasztása és alkalmazása</a:t>
            </a:r>
          </a:p>
          <a:p>
            <a:r>
              <a:rPr lang="hu-HU" sz="2000" b="1" dirty="0">
                <a:latin typeface="MinionPro-Regular"/>
              </a:rPr>
              <a:t>• különböző információforrásokon alapuló adatmegjelenítések értelmezése</a:t>
            </a:r>
          </a:p>
          <a:p>
            <a:r>
              <a:rPr lang="hu-HU" sz="2000" b="1" dirty="0">
                <a:latin typeface="MinionPro-Regular"/>
              </a:rPr>
              <a:t>és alkalmazása, majd ezek alapján érvek megalkotása</a:t>
            </a:r>
            <a:endParaRPr lang="hu-HU" sz="20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755576" y="3713450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Ez alatt teljesít: </a:t>
            </a: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val="42139485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423863"/>
            <a:ext cx="8410575" cy="552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5"/>
          <p:cNvSpPr txBox="1">
            <a:spLocks noChangeArrowheads="1"/>
          </p:cNvSpPr>
          <p:nvPr/>
        </p:nvSpPr>
        <p:spPr bwMode="auto">
          <a:xfrm>
            <a:off x="4572000" y="2852738"/>
            <a:ext cx="309562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hu-HU" altLang="hu-H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Gimnáziumunk  átlageredménye a felmérésben részt vett többi iskola eredményeihez viszonyítva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567" y="1400561"/>
            <a:ext cx="9036496" cy="546486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0"/>
            <a:ext cx="8218487" cy="1858963"/>
          </a:xfrm>
        </p:spPr>
        <p:txBody>
          <a:bodyPr/>
          <a:lstStyle/>
          <a:p>
            <a:pPr eaLnBrk="1" hangingPunct="1"/>
            <a:r>
              <a:rPr lang="hu-HU" altLang="hu-HU" sz="3200" b="1" smtClean="0"/>
              <a:t>Iskolánkhoz képest átlagosan szignifikánsan jobban, hasonlóan, illetve gyengébben teljesítő 4 évfolyamos gimnáziumok száma és aránya</a:t>
            </a:r>
          </a:p>
        </p:txBody>
      </p:sp>
      <p:sp>
        <p:nvSpPr>
          <p:cNvPr id="15363" name="Szövegdoboz 4"/>
          <p:cNvSpPr txBox="1">
            <a:spLocks noChangeArrowheads="1"/>
          </p:cNvSpPr>
          <p:nvPr/>
        </p:nvSpPr>
        <p:spPr bwMode="auto">
          <a:xfrm>
            <a:off x="1585913" y="5581650"/>
            <a:ext cx="18732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 smtClean="0"/>
              <a:t>2017</a:t>
            </a:r>
            <a:endParaRPr lang="hu-HU" altLang="hu-HU" sz="4000" b="1" dirty="0"/>
          </a:p>
        </p:txBody>
      </p:sp>
      <p:sp>
        <p:nvSpPr>
          <p:cNvPr id="15364" name="Szövegdoboz 5"/>
          <p:cNvSpPr txBox="1">
            <a:spLocks noChangeArrowheads="1"/>
          </p:cNvSpPr>
          <p:nvPr/>
        </p:nvSpPr>
        <p:spPr bwMode="auto">
          <a:xfrm>
            <a:off x="5586412" y="5580063"/>
            <a:ext cx="273000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 smtClean="0"/>
              <a:t>2018</a:t>
            </a:r>
            <a:endParaRPr lang="hu-HU" altLang="hu-HU" sz="4000" b="1" dirty="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2" y="1872864"/>
            <a:ext cx="4248655" cy="3644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872864"/>
            <a:ext cx="4243811" cy="3644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116632"/>
            <a:ext cx="4392488" cy="36999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3" y="486624"/>
            <a:ext cx="7128792" cy="365768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4019556"/>
            <a:ext cx="5616624" cy="280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6886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 dirty="0" smtClean="0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" y="1844824"/>
            <a:ext cx="9067389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067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395288" y="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smtClean="0"/>
              <a:t>Összefoglaló</a:t>
            </a:r>
          </a:p>
        </p:txBody>
      </p:sp>
      <p:graphicFrame>
        <p:nvGraphicFramePr>
          <p:cNvPr id="3" name="Tábláza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1021425"/>
              </p:ext>
            </p:extLst>
          </p:nvPr>
        </p:nvGraphicFramePr>
        <p:xfrm>
          <a:off x="19819" y="764704"/>
          <a:ext cx="9124180" cy="590475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797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00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00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214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200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296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78523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10. évfolyam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2014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2015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2016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2017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4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2018</a:t>
                      </a:r>
                      <a:endParaRPr lang="hu-HU" sz="24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30497"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600" b="1" spc="5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MATEMATIKA</a:t>
                      </a:r>
                      <a:endParaRPr lang="hu-HU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Országos eredmény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1631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1647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1647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94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 évfolyamos gimnázium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1723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1738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1633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1753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1710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1733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1699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17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 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600" b="1" spc="53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SZÖVEGÉRTÉS</a:t>
                      </a:r>
                      <a:endParaRPr lang="hu-H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Országos eredmény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1597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1601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1610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1613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1636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7944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4 évfolyamos gimnázium</a:t>
                      </a:r>
                      <a:endParaRPr lang="hu-HU" sz="18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1705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1708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1716</a:t>
                      </a:r>
                      <a:endParaRPr lang="hu-HU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1711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1735</a:t>
                      </a:r>
                      <a:endParaRPr lang="hu-H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812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I. Béla 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8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Gimnázium</a:t>
                      </a:r>
                      <a:endParaRPr lang="hu-HU" sz="18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1627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1705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1694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2000" b="1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1674</a:t>
                      </a:r>
                      <a:endParaRPr lang="hu-HU" sz="2000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 smtClean="0"/>
              <a:t>Diákjaink CSH-index alapján várható és tényleges teljesítménye szövegértésből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112" y="1417638"/>
            <a:ext cx="7992888" cy="4019545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4149080"/>
            <a:ext cx="5008653" cy="2708921"/>
          </a:xfrm>
          <a:prstGeom prst="rect">
            <a:avLst/>
          </a:prstGeom>
        </p:spPr>
      </p:pic>
      <p:sp>
        <p:nvSpPr>
          <p:cNvPr id="2" name="Lefelé nyíl 1"/>
          <p:cNvSpPr/>
          <p:nvPr/>
        </p:nvSpPr>
        <p:spPr>
          <a:xfrm>
            <a:off x="5292080" y="1916832"/>
            <a:ext cx="421010" cy="936104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altLang="hu-HU" sz="3200" b="1" dirty="0" smtClean="0"/>
              <a:t>A tanulók fejlődése </a:t>
            </a:r>
            <a:r>
              <a:rPr lang="hu-HU" altLang="hu-HU" sz="3200" b="1" dirty="0" smtClean="0"/>
              <a:t>2016 </a:t>
            </a:r>
            <a:r>
              <a:rPr lang="hu-HU" altLang="hu-HU" sz="3200" b="1" dirty="0" smtClean="0"/>
              <a:t>és </a:t>
            </a:r>
            <a:r>
              <a:rPr lang="hu-HU" altLang="hu-HU" sz="3200" b="1" dirty="0" smtClean="0"/>
              <a:t>2018 </a:t>
            </a:r>
            <a:r>
              <a:rPr lang="hu-HU" altLang="hu-HU" sz="3200" b="1" dirty="0" smtClean="0"/>
              <a:t>között  gimnáziumunkban</a:t>
            </a:r>
            <a:endParaRPr lang="hu-HU" altLang="hu-HU" sz="3200" dirty="0" smtClean="0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788543"/>
            <a:ext cx="2217738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Tartalom helye 2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1336200"/>
            <a:ext cx="5796136" cy="5521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A tanulók fejlődése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7596336" y="2204864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2018</a:t>
            </a:r>
            <a:endParaRPr lang="hu-HU" sz="2800" b="1" dirty="0"/>
          </a:p>
        </p:txBody>
      </p:sp>
      <p:sp>
        <p:nvSpPr>
          <p:cNvPr id="5" name="Szövegdoboz 4"/>
          <p:cNvSpPr txBox="1"/>
          <p:nvPr/>
        </p:nvSpPr>
        <p:spPr>
          <a:xfrm>
            <a:off x="7740352" y="4797152"/>
            <a:ext cx="1152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dirty="0" smtClean="0"/>
              <a:t>2017</a:t>
            </a:r>
            <a:endParaRPr lang="hu-HU" sz="2800" b="1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4570065"/>
            <a:ext cx="4644796" cy="20772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836711"/>
            <a:ext cx="6444996" cy="373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2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églalap 2"/>
          <p:cNvSpPr/>
          <p:nvPr/>
        </p:nvSpPr>
        <p:spPr>
          <a:xfrm>
            <a:off x="-19108" y="2196678"/>
            <a:ext cx="504056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000" b="1" dirty="0"/>
              <a:t>a szövegben elszórt, </a:t>
            </a:r>
            <a:r>
              <a:rPr lang="hu-HU" sz="2000" b="1" dirty="0" err="1"/>
              <a:t>explicite</a:t>
            </a:r>
            <a:r>
              <a:rPr lang="hu-HU" sz="2000" b="1" dirty="0"/>
              <a:t> </a:t>
            </a:r>
            <a:r>
              <a:rPr lang="hu-HU" sz="2000" b="1" dirty="0" smtClean="0"/>
              <a:t>információk </a:t>
            </a:r>
            <a:r>
              <a:rPr lang="hu-HU" sz="2000" b="1" dirty="0"/>
              <a:t>azonosítása, összekapcsolása, rendezése; félrevezető információ </a:t>
            </a:r>
            <a:r>
              <a:rPr lang="hu-HU" sz="2000" b="1" dirty="0" smtClean="0"/>
              <a:t>kiszűrése</a:t>
            </a:r>
          </a:p>
          <a:p>
            <a:r>
              <a:rPr lang="hu-HU" sz="2000" b="1" dirty="0" smtClean="0"/>
              <a:t>• </a:t>
            </a:r>
            <a:r>
              <a:rPr lang="hu-HU" sz="2000" b="1" dirty="0"/>
              <a:t>a szereplők szándékai közötti különbség felismerése, a szereplők </a:t>
            </a:r>
            <a:r>
              <a:rPr lang="hu-HU" sz="2000" b="1" dirty="0" smtClean="0"/>
              <a:t>motivációinak </a:t>
            </a:r>
            <a:r>
              <a:rPr lang="hu-HU" sz="2000" b="1" dirty="0"/>
              <a:t>magyarázata; a szöveg információi és a mindennapi élet egy speciális vetülete közötti különbség felismerése; következtetés levonása a szöveg és a mindennapi élet információinak integrálásával figyelmet </a:t>
            </a:r>
            <a:r>
              <a:rPr lang="hu-HU" sz="2000" b="1" dirty="0" smtClean="0"/>
              <a:t>elvonó </a:t>
            </a:r>
            <a:r>
              <a:rPr lang="hu-HU" sz="2000" b="1" dirty="0"/>
              <a:t>információk között eligazodva; a szöveg időrendjének </a:t>
            </a:r>
            <a:r>
              <a:rPr lang="hu-HU" sz="2000" b="1" dirty="0" err="1"/>
              <a:t>helyreállítá-sa</a:t>
            </a:r>
            <a:r>
              <a:rPr lang="hu-HU" sz="2000" b="1" dirty="0"/>
              <a:t>; egy történet két változata közötti hasonlóság, </a:t>
            </a:r>
            <a:endParaRPr lang="hu-HU" sz="2000" b="1" dirty="0"/>
          </a:p>
        </p:txBody>
      </p:sp>
      <p:sp>
        <p:nvSpPr>
          <p:cNvPr id="4" name="Szövegdoboz 3"/>
          <p:cNvSpPr txBox="1"/>
          <p:nvPr/>
        </p:nvSpPr>
        <p:spPr>
          <a:xfrm>
            <a:off x="28956" y="1880604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b="1" dirty="0" smtClean="0"/>
              <a:t>Ez alatt teljesít: </a:t>
            </a:r>
            <a:endParaRPr lang="hu-HU" sz="2000" b="1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090"/>
            <a:ext cx="9144000" cy="158162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564530"/>
            <a:ext cx="8928992" cy="316074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5171294" y="1909275"/>
            <a:ext cx="39727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egy szövegrészlet céljának felismerése; a szövegben alkalmazott </a:t>
            </a:r>
            <a:r>
              <a:rPr lang="hu-HU" b="1" dirty="0" err="1"/>
              <a:t>speciá-lis</a:t>
            </a:r>
            <a:r>
              <a:rPr lang="hu-HU" b="1" dirty="0"/>
              <a:t> jelrendszerek működésének felismerése; a szöveg szerkezetének és fő tartalmi egységeinek felismerése; az ismétlés és a hasonlat szerepének magyarázata; értékítélet alkotása a szöveg egy tartalmi vagy stilisztikai eleméről, és ennek magyarázata; egy hétköznapi probléma megoldása a szöveg tartalmi elemeinek felhasználásával; a gúny tárgyának felismerése; idegen kifejezés jelentésének felismerése; a cím magyarázata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val="20425709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107504" y="204481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 smtClean="0"/>
              <a:t>Ez alatt teljesít: </a:t>
            </a:r>
            <a:endParaRPr lang="hu-HU" sz="2000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39"/>
            <a:ext cx="9144000" cy="1614434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89" y="1607689"/>
            <a:ext cx="9115222" cy="385868"/>
          </a:xfrm>
          <a:prstGeom prst="rect">
            <a:avLst/>
          </a:prstGeom>
        </p:spPr>
      </p:pic>
      <p:sp>
        <p:nvSpPr>
          <p:cNvPr id="7" name="Téglalap 6"/>
          <p:cNvSpPr/>
          <p:nvPr/>
        </p:nvSpPr>
        <p:spPr>
          <a:xfrm>
            <a:off x="251519" y="2444928"/>
            <a:ext cx="8878091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2400" b="1" dirty="0">
                <a:latin typeface="Times New Roman" panose="02020603050405020304" pitchFamily="18" charset="0"/>
              </a:rPr>
              <a:t>• a szövegben </a:t>
            </a:r>
            <a:r>
              <a:rPr lang="hu-HU" sz="2400" b="1" dirty="0" err="1">
                <a:latin typeface="Times New Roman" panose="02020603050405020304" pitchFamily="18" charset="0"/>
              </a:rPr>
              <a:t>explicite</a:t>
            </a:r>
            <a:r>
              <a:rPr lang="hu-HU" sz="2400" b="1" dirty="0">
                <a:latin typeface="Times New Roman" panose="02020603050405020304" pitchFamily="18" charset="0"/>
              </a:rPr>
              <a:t> megfogalmazott, több feltételnek megfelelő </a:t>
            </a:r>
            <a:r>
              <a:rPr lang="hu-HU" sz="2400" b="1" dirty="0" smtClean="0">
                <a:latin typeface="Times New Roman" panose="02020603050405020304" pitchFamily="18" charset="0"/>
              </a:rPr>
              <a:t>információk </a:t>
            </a:r>
            <a:r>
              <a:rPr lang="hu-HU" sz="2400" b="1" dirty="0">
                <a:latin typeface="Times New Roman" panose="02020603050405020304" pitchFamily="18" charset="0"/>
              </a:rPr>
              <a:t>visszakeresése• a szereplők közötti viszony magyarázata, a szereplők motivációinak </a:t>
            </a:r>
            <a:r>
              <a:rPr lang="hu-HU" sz="2400" b="1" dirty="0" smtClean="0">
                <a:latin typeface="Times New Roman" panose="02020603050405020304" pitchFamily="18" charset="0"/>
              </a:rPr>
              <a:t>felismerése</a:t>
            </a:r>
            <a:r>
              <a:rPr lang="hu-HU" sz="2400" b="1" dirty="0">
                <a:latin typeface="Times New Roman" panose="02020603050405020304" pitchFamily="18" charset="0"/>
              </a:rPr>
              <a:t>; egyszerű következtetés levonása a szöveg és a mindennapi élet információinak integrálásával; a szöveg részletei közötti különbség vagy hasonlóság felismerése; a szöveg időrendje előtt lejátszódó események </a:t>
            </a:r>
            <a:r>
              <a:rPr lang="hu-HU" sz="2400" b="1" dirty="0" smtClean="0">
                <a:latin typeface="Times New Roman" panose="02020603050405020304" pitchFamily="18" charset="0"/>
              </a:rPr>
              <a:t>kikövetkeztetése</a:t>
            </a:r>
            <a:r>
              <a:rPr lang="hu-HU" sz="2400" b="1" dirty="0">
                <a:latin typeface="Times New Roman" panose="02020603050405020304" pitchFamily="18" charset="0"/>
              </a:rPr>
              <a:t>; egy következtetés alapját jelentő tartalmi elem felismerése• a szöveg céljának felismerése; a szöveg célját hangsúlyozó vagy tartalmát kiegészítő illusztráció felismerése; értékítélet alkotása a szöveg egy </a:t>
            </a:r>
            <a:r>
              <a:rPr lang="hu-HU" sz="2400" b="1" dirty="0" err="1">
                <a:latin typeface="Times New Roman" panose="02020603050405020304" pitchFamily="18" charset="0"/>
              </a:rPr>
              <a:t>tartal</a:t>
            </a:r>
            <a:r>
              <a:rPr lang="hu-HU" sz="2400" b="1" dirty="0">
                <a:latin typeface="Times New Roman" panose="02020603050405020304" pitchFamily="18" charset="0"/>
              </a:rPr>
              <a:t>-mi eleméről; egy hétköznapi kifejezés alkalmi jelentésének felismerése; a szöveg egy részletének címmel való összefoglalása; a szerzői álláspont azonosítása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val="6868772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03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3200" b="1" dirty="0" smtClean="0"/>
              <a:t>ELŐÍRT MINIMUM VISZONYÍTÁSA</a:t>
            </a:r>
            <a:endParaRPr lang="hu-HU" altLang="hu-HU" sz="3200" b="1" dirty="0" smtClean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9120"/>
            <a:ext cx="9144000" cy="2291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53311"/>
            <a:ext cx="9150334" cy="2370976"/>
          </a:xfrm>
          <a:prstGeom prst="rect">
            <a:avLst/>
          </a:prstGeom>
        </p:spPr>
      </p:pic>
      <p:sp>
        <p:nvSpPr>
          <p:cNvPr id="3" name="Szövegdoboz 2"/>
          <p:cNvSpPr txBox="1"/>
          <p:nvPr/>
        </p:nvSpPr>
        <p:spPr>
          <a:xfrm>
            <a:off x="1763688" y="983532"/>
            <a:ext cx="7200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u-HU" dirty="0" smtClean="0"/>
              <a:t>BAJ, HA a </a:t>
            </a:r>
            <a:r>
              <a:rPr lang="hu-HU" dirty="0"/>
              <a:t>10. évfolyamon a tanulók legalább fele szövegértésből és legalább fele matematikából nem érte el a 3. képességszintet.</a:t>
            </a:r>
          </a:p>
        </p:txBody>
      </p:sp>
      <p:sp>
        <p:nvSpPr>
          <p:cNvPr id="4" name="Szövegdoboz 3"/>
          <p:cNvSpPr txBox="1"/>
          <p:nvPr/>
        </p:nvSpPr>
        <p:spPr>
          <a:xfrm>
            <a:off x="1331640" y="414908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Előző év:</a:t>
            </a:r>
            <a:endParaRPr lang="hu-H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4497"/>
            <a:ext cx="3600400" cy="844989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13" y="2646258"/>
            <a:ext cx="8942631" cy="251093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73093"/>
            <a:ext cx="8998934" cy="1728192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767" y="5661248"/>
            <a:ext cx="4043689" cy="11028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zövegdoboz 6"/>
          <p:cNvSpPr txBox="1"/>
          <p:nvPr/>
        </p:nvSpPr>
        <p:spPr>
          <a:xfrm>
            <a:off x="3203848" y="6093296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Előző mérés: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982788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0"/>
            <a:ext cx="8229600" cy="1143000"/>
          </a:xfrm>
        </p:spPr>
        <p:txBody>
          <a:bodyPr/>
          <a:lstStyle/>
          <a:p>
            <a:pPr eaLnBrk="1" hangingPunct="1"/>
            <a:r>
              <a:rPr lang="hu-HU" altLang="hu-HU" sz="4000" b="1" smtClean="0"/>
              <a:t>A matematikai teszt eredményei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32656"/>
            <a:ext cx="8712968" cy="6064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 dirty="0" smtClean="0"/>
              <a:t>Gimnáziumi  átlageredményünk a felmérésben részt vett többi iskola eredményeihez viszonyítva</a:t>
            </a:r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80" y="1628800"/>
            <a:ext cx="8570439" cy="51677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61963" y="188913"/>
            <a:ext cx="8218487" cy="1785937"/>
          </a:xfrm>
        </p:spPr>
        <p:txBody>
          <a:bodyPr/>
          <a:lstStyle/>
          <a:p>
            <a:pPr eaLnBrk="1" hangingPunct="1"/>
            <a:r>
              <a:rPr lang="hu-HU" altLang="hu-HU" sz="2400" b="1" dirty="0" smtClean="0">
                <a:latin typeface="Calibri" panose="020F0502020204030204" pitchFamily="34" charset="0"/>
              </a:rPr>
              <a:t>A mi gimnáziumunkhoz  képest  szignifikánsan jobban, hasonlóan, illetve gyengébben teljesítő 4 évfolyamos gimnáziumok száma és aránya</a:t>
            </a:r>
          </a:p>
        </p:txBody>
      </p:sp>
      <p:sp>
        <p:nvSpPr>
          <p:cNvPr id="6147" name="Szövegdoboz 7"/>
          <p:cNvSpPr txBox="1">
            <a:spLocks noChangeArrowheads="1"/>
          </p:cNvSpPr>
          <p:nvPr/>
        </p:nvSpPr>
        <p:spPr bwMode="auto">
          <a:xfrm>
            <a:off x="1331640" y="5691188"/>
            <a:ext cx="208756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 smtClean="0"/>
              <a:t>2017</a:t>
            </a:r>
            <a:endParaRPr lang="hu-HU" altLang="hu-HU" sz="4000" b="1" dirty="0"/>
          </a:p>
        </p:txBody>
      </p:sp>
      <p:sp>
        <p:nvSpPr>
          <p:cNvPr id="6148" name="Szövegdoboz 8"/>
          <p:cNvSpPr txBox="1">
            <a:spLocks noChangeArrowheads="1"/>
          </p:cNvSpPr>
          <p:nvPr/>
        </p:nvSpPr>
        <p:spPr bwMode="auto">
          <a:xfrm>
            <a:off x="5867400" y="5691188"/>
            <a:ext cx="16573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hu-HU" altLang="hu-HU" sz="4000" b="1" dirty="0" smtClean="0"/>
              <a:t>2018</a:t>
            </a:r>
            <a:endParaRPr lang="hu-HU" altLang="hu-HU" sz="4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96" y="2060848"/>
            <a:ext cx="4172272" cy="3511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87439" y="2088805"/>
            <a:ext cx="3941986" cy="3488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535" y="1196752"/>
            <a:ext cx="9156535" cy="424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7883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ép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7624" y="4037840"/>
            <a:ext cx="6048672" cy="2820160"/>
          </a:xfrm>
          <a:prstGeom prst="rect">
            <a:avLst/>
          </a:prstGeom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548680"/>
            <a:ext cx="7776864" cy="3616587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5736" y="116632"/>
            <a:ext cx="4392488" cy="369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078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u-HU" altLang="hu-HU" sz="3200" b="1" smtClean="0"/>
              <a:t>Tanulók képességszintek szerinti százalékos megoszlása a 4 évfolyamos gimnáziumokban és a mi iskolánkban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309320"/>
            <a:ext cx="7305539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Kép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28800"/>
            <a:ext cx="9144000" cy="4541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1799</TotalTime>
  <Words>588</Words>
  <Application>Microsoft Office PowerPoint</Application>
  <PresentationFormat>Diavetítés a képernyőre (4:3 oldalarány)</PresentationFormat>
  <Paragraphs>99</Paragraphs>
  <Slides>25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25</vt:i4>
      </vt:variant>
    </vt:vector>
  </HeadingPairs>
  <TitlesOfParts>
    <vt:vector size="30" baseType="lpstr">
      <vt:lpstr>Arial</vt:lpstr>
      <vt:lpstr>Calibri</vt:lpstr>
      <vt:lpstr>MinionPro-Regular</vt:lpstr>
      <vt:lpstr>Times New Roman</vt:lpstr>
      <vt:lpstr>Alapértelmezett terv</vt:lpstr>
      <vt:lpstr>A 2018. évi országos kompetenciamérés eredményei</vt:lpstr>
      <vt:lpstr>Összefoglaló</vt:lpstr>
      <vt:lpstr>PowerPoint-bemutató</vt:lpstr>
      <vt:lpstr>A matematikai teszt eredményei</vt:lpstr>
      <vt:lpstr>Gimnáziumi  átlageredményünk a felmérésben részt vett többi iskola eredményeihez viszonyítva</vt:lpstr>
      <vt:lpstr>A mi gimnáziumunkhoz  képest  szignifikánsan jobban, hasonlóan, illetve gyengébben teljesítő 4 évfolyamos gimnáziumok száma és aránya</vt:lpstr>
      <vt:lpstr>PowerPoint-bemutató</vt:lpstr>
      <vt:lpstr>PowerPoint-bemutató</vt:lpstr>
      <vt:lpstr>Tanulók képességszintek szerinti százalékos megoszlása a 4 évfolyamos gimnáziumokban és a mi iskolánkban</vt:lpstr>
      <vt:lpstr>Diákjaink CSH-index alapján várható és tényleges teljesítménye</vt:lpstr>
      <vt:lpstr>A tanulók fejlődése 2016 és 2018 között a gimnáziumunkban</vt:lpstr>
      <vt:lpstr>A tanulók fejlődése</vt:lpstr>
      <vt:lpstr>PowerPoint-bemutató</vt:lpstr>
      <vt:lpstr>PowerPoint-bemutató</vt:lpstr>
      <vt:lpstr>PowerPoint-bemutató</vt:lpstr>
      <vt:lpstr>Gimnáziumunk  átlageredménye a felmérésben részt vett többi iskola eredményeihez viszonyítva</vt:lpstr>
      <vt:lpstr>Iskolánkhoz képest átlagosan szignifikánsan jobban, hasonlóan, illetve gyengébben teljesítő 4 évfolyamos gimnáziumok száma és aránya</vt:lpstr>
      <vt:lpstr>PowerPoint-bemutató</vt:lpstr>
      <vt:lpstr>Tanulók képességszintek szerinti százalékos megoszlása a 4 évfolyamos gimnáziumokban és a mi iskolánkban</vt:lpstr>
      <vt:lpstr>Diákjaink CSH-index alapján várható és tényleges teljesítménye szövegértésből</vt:lpstr>
      <vt:lpstr>A tanulók fejlődése 2016 és 2018 között  gimnáziumunkban</vt:lpstr>
      <vt:lpstr>A tanulók fejlődése</vt:lpstr>
      <vt:lpstr>PowerPoint-bemutató</vt:lpstr>
      <vt:lpstr>PowerPoint-bemutató</vt:lpstr>
      <vt:lpstr>ELŐÍRT MINIMUM VISZONYÍTÁSA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2007. évi országos kompetenciamérés eredményei matematikából és szövegértésből</dc:title>
  <dc:creator>Mátis Ferenc</dc:creator>
  <cp:lastModifiedBy>Hajós Éva</cp:lastModifiedBy>
  <cp:revision>237</cp:revision>
  <dcterms:created xsi:type="dcterms:W3CDTF">2008-06-21T10:37:10Z</dcterms:created>
  <dcterms:modified xsi:type="dcterms:W3CDTF">2019-05-15T09:54:41Z</dcterms:modified>
</cp:coreProperties>
</file>